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91"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0" r:id="rId33"/>
    <p:sldId id="263" r:id="rId34"/>
    <p:sldId id="269" r:id="rId35"/>
    <p:sldId id="288" r:id="rId36"/>
    <p:sldId id="28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5"/>
          </a:solidFill>
        </a:fill>
      </a:tcStyle>
    </a:wholeTbl>
    <a:band2H>
      <a:tcTxStyle/>
      <a:tcStyle>
        <a:tcBdr/>
        <a:fill>
          <a:solidFill>
            <a:srgbClr val="E7EFEB"/>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3ED"/>
          </a:solidFill>
        </a:fill>
      </a:tcStyle>
    </a:wholeTbl>
    <a:band2H>
      <a:tcTxStyle/>
      <a:tcStyle>
        <a:tcBdr/>
        <a:fill>
          <a:solidFill>
            <a:srgbClr val="E7F2F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ECB"/>
          </a:solidFill>
        </a:fill>
      </a:tcStyle>
    </a:wholeTbl>
    <a:band2H>
      <a:tcTxStyle/>
      <a:tcStyle>
        <a:tcBdr/>
        <a:fill>
          <a:solidFill>
            <a:srgbClr val="FCEFE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66990"/>
  </p:normalViewPr>
  <p:slideViewPr>
    <p:cSldViewPr snapToGrid="0">
      <p:cViewPr varScale="1">
        <p:scale>
          <a:sx n="88" d="100"/>
          <a:sy n="88" d="100"/>
        </p:scale>
        <p:origin x="16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1143000" y="685800"/>
            <a:ext cx="4572000" cy="3429000"/>
          </a:xfrm>
          <a:prstGeom prst="rect">
            <a:avLst/>
          </a:prstGeom>
        </p:spPr>
        <p:txBody>
          <a:bodyPr/>
          <a:lstStyle/>
          <a:p>
            <a:endParaRPr/>
          </a:p>
        </p:txBody>
      </p:sp>
      <p:sp>
        <p:nvSpPr>
          <p:cNvPr id="99" name="Shape 9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materials</a:t>
            </a:r>
            <a:r>
              <a:rPr lang="de-DE" dirty="0"/>
              <a:t> </a:t>
            </a:r>
            <a:r>
              <a:rPr lang="de-DE" dirty="0" err="1"/>
              <a:t>by</a:t>
            </a:r>
            <a:r>
              <a:rPr lang="de-DE" dirty="0"/>
              <a:t> Pietro </a:t>
            </a:r>
          </a:p>
        </p:txBody>
      </p:sp>
    </p:spTree>
    <p:extLst>
      <p:ext uri="{BB962C8B-B14F-4D97-AF65-F5344CB8AC3E}">
        <p14:creationId xmlns:p14="http://schemas.microsoft.com/office/powerpoint/2010/main" val="335716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t>When you get a crappy result, you triple check your code for bugs. If the results come out just the way you want them to, how much effort are you going to put into double-checking?</a:t>
            </a:r>
          </a:p>
          <a:p>
            <a:endParaRPr/>
          </a:p>
          <a:p>
            <a:r>
              <a:t>For two errors reported and retraced, many more undetected or not reported.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xfrm>
            <a:off x="381000" y="685800"/>
            <a:ext cx="6096000" cy="3429000"/>
          </a:xfrm>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rPr dirty="0"/>
              <a:t>tests were a bit like you only using the obvious array to test your </a:t>
            </a:r>
            <a:r>
              <a:rPr dirty="0" err="1"/>
              <a:t>find_maxima</a:t>
            </a:r>
            <a:r>
              <a:rPr dirty="0"/>
              <a:t> function, but not testing on an empty list or maxima at the ends etc.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I </a:t>
            </a:r>
            <a:r>
              <a:rPr lang="de-DE" dirty="0" err="1"/>
              <a:t>hope</a:t>
            </a:r>
            <a:r>
              <a:rPr lang="de-DE" dirty="0"/>
              <a:t> I </a:t>
            </a:r>
            <a:r>
              <a:rPr lang="de-DE" dirty="0" err="1"/>
              <a:t>have</a:t>
            </a:r>
            <a:r>
              <a:rPr lang="de-DE" dirty="0"/>
              <a:t> </a:t>
            </a:r>
            <a:r>
              <a:rPr lang="de-DE" dirty="0" err="1"/>
              <a:t>given</a:t>
            </a:r>
            <a:r>
              <a:rPr lang="de-DE" dirty="0"/>
              <a:t> </a:t>
            </a:r>
            <a:r>
              <a:rPr lang="de-DE" dirty="0" err="1"/>
              <a:t>you</a:t>
            </a:r>
            <a:r>
              <a:rPr lang="de-DE" dirty="0"/>
              <a:t> </a:t>
            </a:r>
            <a:r>
              <a:rPr lang="de-DE" dirty="0" err="1"/>
              <a:t>enough</a:t>
            </a:r>
            <a:r>
              <a:rPr lang="de-DE" dirty="0"/>
              <a:t> </a:t>
            </a:r>
            <a:r>
              <a:rPr lang="de-DE" dirty="0" err="1"/>
              <a:t>motivation</a:t>
            </a:r>
            <a:r>
              <a:rPr lang="de-DE" dirty="0"/>
              <a:t>. So </a:t>
            </a:r>
            <a:r>
              <a:rPr lang="de-DE" dirty="0" err="1"/>
              <a:t>let‘s</a:t>
            </a:r>
            <a:r>
              <a:rPr lang="de-DE" dirty="0"/>
              <a:t> </a:t>
            </a:r>
            <a:r>
              <a:rPr lang="de-DE" dirty="0" err="1"/>
              <a:t>get</a:t>
            </a:r>
            <a:r>
              <a:rPr lang="de-DE" dirty="0"/>
              <a:t> </a:t>
            </a:r>
            <a:r>
              <a:rPr lang="de-DE" dirty="0" err="1"/>
              <a:t>into</a:t>
            </a:r>
            <a:r>
              <a:rPr lang="de-DE" dirty="0"/>
              <a:t> </a:t>
            </a:r>
            <a:r>
              <a:rPr lang="de-DE" dirty="0" err="1"/>
              <a:t>testing</a:t>
            </a:r>
            <a:r>
              <a:rPr lang="de-DE" dirty="0"/>
              <a:t>. </a:t>
            </a:r>
          </a:p>
        </p:txBody>
      </p:sp>
    </p:spTree>
    <p:extLst>
      <p:ext uri="{BB962C8B-B14F-4D97-AF65-F5344CB8AC3E}">
        <p14:creationId xmlns:p14="http://schemas.microsoft.com/office/powerpoint/2010/main" val="115204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DEMO</a:t>
            </a:r>
            <a:endParaRPr dirty="0"/>
          </a:p>
          <a:p>
            <a:r>
              <a:rPr dirty="0"/>
              <a:t>1. test manually: </a:t>
            </a:r>
            <a:r>
              <a:rPr lang="en-US" dirty="0"/>
              <a:t>write result = times_3(2) into file and run it </a:t>
            </a:r>
            <a:r>
              <a:rPr lang="en-US" dirty="0">
                <a:sym typeface="Wingdings" pitchFamily="2" charset="2"/>
              </a:rPr>
              <a:t> correct result.</a:t>
            </a: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    - </a:t>
            </a:r>
            <a:r>
              <a:rPr lang="en-US" dirty="0"/>
              <a:t>write result = times_3(2) into file and run it </a:t>
            </a:r>
            <a:r>
              <a:rPr lang="en-US" dirty="0">
                <a:sym typeface="Wingdings" pitchFamily="2" charset="2"/>
              </a:rPr>
              <a:t> correct result.</a:t>
            </a: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    - change 2  “a” and run again</a:t>
            </a:r>
          </a:p>
          <a:p>
            <a:pPr marL="0" marR="0" lvl="0" indent="0" defTabSz="914400" eaLnBrk="1" fontAlgn="auto" latinLnBrk="0" hangingPunct="1">
              <a:lnSpc>
                <a:spcPct val="100000"/>
              </a:lnSpc>
              <a:spcBef>
                <a:spcPts val="400"/>
              </a:spcBef>
              <a:spcAft>
                <a:spcPts val="0"/>
              </a:spcAft>
              <a:buClrTx/>
              <a:buSzTx/>
              <a:buFontTx/>
              <a:buNone/>
              <a:tabLst/>
              <a:defRPr/>
            </a:pPr>
            <a:endParaRPr lang="en-US" dirty="0">
              <a:sym typeface="Wingdings" pitchFamily="2" charset="2"/>
            </a:endParaRP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I just tested my function. Cool. </a:t>
            </a:r>
          </a:p>
          <a:p>
            <a:pPr marL="0" marR="0" lvl="0" indent="0" defTabSz="914400" eaLnBrk="1" fontAlgn="auto" latinLnBrk="0" hangingPunct="1">
              <a:lnSpc>
                <a:spcPct val="100000"/>
              </a:lnSpc>
              <a:spcBef>
                <a:spcPts val="400"/>
              </a:spcBef>
              <a:spcAft>
                <a:spcPts val="0"/>
              </a:spcAft>
              <a:buClrTx/>
              <a:buSzTx/>
              <a:buFontTx/>
              <a:buNone/>
              <a:tabLst/>
              <a:defRPr/>
            </a:pPr>
            <a:r>
              <a:rPr lang="en-US" dirty="0">
                <a:sym typeface="Wingdings" pitchFamily="2" charset="2"/>
              </a:rPr>
              <a:t>How can I improve this? NO CODING</a:t>
            </a:r>
          </a:p>
          <a:p>
            <a:endParaRPr lang="en-US" dirty="0">
              <a:sym typeface="Wingdings" pitchFamily="2" charset="2"/>
            </a:endParaRPr>
          </a:p>
          <a:p>
            <a:pPr marL="171450" indent="-171450">
              <a:buFont typeface="Wingdings" pitchFamily="2" charset="2"/>
              <a:buChar char="à"/>
            </a:pPr>
            <a:r>
              <a:rPr lang="en-US" dirty="0">
                <a:sym typeface="Wingdings" pitchFamily="2" charset="2"/>
              </a:rPr>
              <a:t>keep both tests in file</a:t>
            </a:r>
          </a:p>
          <a:p>
            <a:pPr marL="171450" indent="-171450">
              <a:buFont typeface="Wingdings" pitchFamily="2" charset="2"/>
              <a:buChar char="à"/>
            </a:pPr>
            <a:r>
              <a:rPr lang="en-US" dirty="0">
                <a:sym typeface="Wingdings" pitchFamily="2" charset="2"/>
              </a:rPr>
              <a:t>write what the expected value is</a:t>
            </a:r>
          </a:p>
          <a:p>
            <a:pPr marL="171450" indent="-171450">
              <a:buFont typeface="Wingdings" pitchFamily="2" charset="2"/>
              <a:buChar char="à"/>
            </a:pPr>
            <a:r>
              <a:rPr lang="en-US" dirty="0">
                <a:sym typeface="Wingdings" pitchFamily="2" charset="2"/>
              </a:rPr>
              <a:t>if name == main</a:t>
            </a:r>
          </a:p>
          <a:p>
            <a:pPr marL="171450" indent="-171450">
              <a:buFont typeface="Wingdings" pitchFamily="2" charset="2"/>
              <a:buChar char="à"/>
            </a:pPr>
            <a:r>
              <a:rPr lang="en-US" dirty="0">
                <a:sym typeface="Wingdings" pitchFamily="2" charset="2"/>
              </a:rPr>
              <a:t>what if you write many more functions</a:t>
            </a:r>
          </a:p>
          <a:p>
            <a:endParaRPr lang="en-US" dirty="0"/>
          </a:p>
          <a:p>
            <a:r>
              <a:rPr lang="en-US" dirty="0"/>
              <a:t>You know what would be really cool?</a:t>
            </a:r>
          </a:p>
          <a:p>
            <a:r>
              <a:rPr lang="en-US" dirty="0"/>
              <a:t>If I could move all of this code somewhere else, into a different directory and be able to collect all of the test cases and be able to run them any time I want.  </a:t>
            </a:r>
          </a:p>
          <a:p>
            <a:r>
              <a:rPr lang="en-US" dirty="0" err="1"/>
              <a:t>Tadaaa</a:t>
            </a:r>
            <a:r>
              <a:rPr lang="en-US" dirty="0"/>
              <a:t> – this is where we get to </a:t>
            </a:r>
            <a:r>
              <a:rPr lang="en-US" dirty="0" err="1"/>
              <a:t>Pytest</a:t>
            </a:r>
            <a:r>
              <a:rPr lang="en-US" dirty="0"/>
              <a:t>, which enables us to do all of that.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Pytest</a:t>
            </a:r>
            <a:r>
              <a:rPr lang="de-DE" dirty="0"/>
              <a:t> </a:t>
            </a:r>
            <a:r>
              <a:rPr lang="de-DE" dirty="0" err="1"/>
              <a:t>is</a:t>
            </a:r>
            <a:r>
              <a:rPr lang="de-DE" dirty="0"/>
              <a:t> a </a:t>
            </a:r>
            <a:r>
              <a:rPr lang="de-DE" dirty="0" err="1"/>
              <a:t>testing</a:t>
            </a:r>
            <a:r>
              <a:rPr lang="de-DE" dirty="0"/>
              <a:t> </a:t>
            </a:r>
            <a:r>
              <a:rPr lang="de-DE" dirty="0" err="1"/>
              <a:t>framework</a:t>
            </a:r>
            <a:r>
              <a:rPr lang="de-DE" dirty="0"/>
              <a:t> </a:t>
            </a:r>
            <a:r>
              <a:rPr lang="de-DE" dirty="0" err="1"/>
              <a:t>for</a:t>
            </a:r>
            <a:r>
              <a:rPr lang="de-DE" dirty="0"/>
              <a:t> Python. </a:t>
            </a:r>
          </a:p>
          <a:p>
            <a:endParaRPr lang="de-DE" dirty="0"/>
          </a:p>
          <a:p>
            <a:r>
              <a:rPr lang="de-DE" dirty="0" err="1"/>
              <a:t>It</a:t>
            </a:r>
            <a:r>
              <a:rPr lang="de-DE" dirty="0"/>
              <a:t> </a:t>
            </a:r>
            <a:r>
              <a:rPr lang="de-DE" dirty="0" err="1"/>
              <a:t>collects</a:t>
            </a:r>
            <a:r>
              <a:rPr lang="de-DE" dirty="0"/>
              <a:t> all </a:t>
            </a:r>
            <a:r>
              <a:rPr lang="de-DE" dirty="0" err="1"/>
              <a:t>of</a:t>
            </a:r>
            <a:r>
              <a:rPr lang="de-DE" dirty="0"/>
              <a:t> </a:t>
            </a:r>
            <a:r>
              <a:rPr lang="de-DE" dirty="0" err="1"/>
              <a:t>your</a:t>
            </a:r>
            <a:r>
              <a:rPr lang="de-DE" dirty="0"/>
              <a:t> </a:t>
            </a:r>
            <a:r>
              <a:rPr lang="de-DE" dirty="0" err="1"/>
              <a:t>tests</a:t>
            </a:r>
            <a:r>
              <a:rPr lang="de-DE" dirty="0"/>
              <a:t> and </a:t>
            </a:r>
            <a:r>
              <a:rPr lang="de-DE" dirty="0" err="1"/>
              <a:t>runs</a:t>
            </a:r>
            <a:r>
              <a:rPr lang="de-DE" dirty="0"/>
              <a:t> </a:t>
            </a:r>
            <a:r>
              <a:rPr lang="de-DE" dirty="0" err="1"/>
              <a:t>them</a:t>
            </a:r>
            <a:r>
              <a:rPr lang="de-DE" dirty="0"/>
              <a:t> </a:t>
            </a:r>
            <a:r>
              <a:rPr lang="de-DE" dirty="0" err="1"/>
              <a:t>for</a:t>
            </a:r>
            <a:r>
              <a:rPr lang="de-DE" dirty="0"/>
              <a:t> </a:t>
            </a:r>
            <a:r>
              <a:rPr lang="de-DE" dirty="0" err="1"/>
              <a:t>you</a:t>
            </a:r>
            <a:r>
              <a:rPr lang="de-DE" dirty="0"/>
              <a:t> and </a:t>
            </a:r>
            <a:r>
              <a:rPr lang="de-DE" dirty="0" err="1"/>
              <a:t>tells</a:t>
            </a:r>
            <a:r>
              <a:rPr lang="de-DE" dirty="0"/>
              <a:t> </a:t>
            </a:r>
            <a:r>
              <a:rPr lang="de-DE" dirty="0" err="1"/>
              <a:t>you</a:t>
            </a:r>
            <a:r>
              <a:rPr lang="de-DE" dirty="0"/>
              <a:t> </a:t>
            </a:r>
            <a:r>
              <a:rPr lang="de-DE" dirty="0" err="1"/>
              <a:t>whether</a:t>
            </a:r>
            <a:r>
              <a:rPr lang="de-DE" dirty="0"/>
              <a:t> </a:t>
            </a:r>
            <a:r>
              <a:rPr lang="de-DE" dirty="0" err="1"/>
              <a:t>they</a:t>
            </a:r>
            <a:r>
              <a:rPr lang="de-DE" dirty="0"/>
              <a:t> </a:t>
            </a:r>
            <a:r>
              <a:rPr lang="de-DE" dirty="0" err="1"/>
              <a:t>passed</a:t>
            </a:r>
            <a:r>
              <a:rPr lang="de-DE" dirty="0"/>
              <a:t> </a:t>
            </a:r>
            <a:r>
              <a:rPr lang="de-DE" dirty="0" err="1"/>
              <a:t>or</a:t>
            </a:r>
            <a:r>
              <a:rPr lang="de-DE" dirty="0"/>
              <a:t> </a:t>
            </a:r>
            <a:r>
              <a:rPr lang="de-DE" dirty="0" err="1"/>
              <a:t>failed</a:t>
            </a:r>
            <a:r>
              <a:rPr lang="de-DE" dirty="0"/>
              <a:t>.</a:t>
            </a:r>
          </a:p>
          <a:p>
            <a:endParaRPr lang="de-DE" dirty="0"/>
          </a:p>
        </p:txBody>
      </p:sp>
    </p:spTree>
    <p:extLst>
      <p:ext uri="{BB962C8B-B14F-4D97-AF65-F5344CB8AC3E}">
        <p14:creationId xmlns:p14="http://schemas.microsoft.com/office/powerpoint/2010/main" val="710661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After </a:t>
            </a:r>
            <a:r>
              <a:rPr lang="de-DE" dirty="0" err="1"/>
              <a:t>exercise</a:t>
            </a:r>
            <a:r>
              <a:rPr lang="de-DE" dirty="0"/>
              <a:t>: Ask </a:t>
            </a:r>
            <a:r>
              <a:rPr lang="de-DE" dirty="0" err="1"/>
              <a:t>what</a:t>
            </a:r>
            <a:r>
              <a:rPr lang="de-DE" dirty="0"/>
              <a:t> </a:t>
            </a:r>
            <a:r>
              <a:rPr lang="de-DE" dirty="0" err="1"/>
              <a:t>they</a:t>
            </a:r>
            <a:r>
              <a:rPr lang="de-DE" dirty="0"/>
              <a:t> </a:t>
            </a:r>
            <a:r>
              <a:rPr lang="de-DE" dirty="0" err="1"/>
              <a:t>saw</a:t>
            </a:r>
            <a:r>
              <a:rPr lang="de-DE" dirty="0"/>
              <a:t> in </a:t>
            </a:r>
            <a:r>
              <a:rPr lang="de-DE" dirty="0" err="1"/>
              <a:t>the</a:t>
            </a:r>
            <a:r>
              <a:rPr lang="de-DE" dirty="0"/>
              <a:t> </a:t>
            </a:r>
            <a:r>
              <a:rPr lang="de-DE" dirty="0" err="1"/>
              <a:t>test</a:t>
            </a:r>
            <a:r>
              <a:rPr lang="de-DE" dirty="0"/>
              <a:t> </a:t>
            </a:r>
            <a:r>
              <a:rPr lang="de-DE" dirty="0" err="1"/>
              <a:t>file</a:t>
            </a:r>
            <a:r>
              <a:rPr lang="de-DE" dirty="0"/>
              <a:t>. </a:t>
            </a:r>
          </a:p>
          <a:p>
            <a:endParaRPr lang="de-DE" dirty="0"/>
          </a:p>
          <a:p>
            <a:pPr marL="171450" indent="-171450">
              <a:buFontTx/>
              <a:buChar char="-"/>
            </a:pPr>
            <a:r>
              <a:rPr lang="de-DE" dirty="0" err="1"/>
              <a:t>test</a:t>
            </a:r>
            <a:r>
              <a:rPr lang="de-DE" dirty="0"/>
              <a:t> </a:t>
            </a:r>
            <a:r>
              <a:rPr lang="de-DE" dirty="0" err="1"/>
              <a:t>file</a:t>
            </a:r>
            <a:r>
              <a:rPr lang="de-DE" dirty="0"/>
              <a:t> </a:t>
            </a:r>
            <a:r>
              <a:rPr lang="de-DE" dirty="0" err="1"/>
              <a:t>name</a:t>
            </a:r>
            <a:endParaRPr lang="de-DE" dirty="0"/>
          </a:p>
          <a:p>
            <a:pPr marL="171450" indent="-171450">
              <a:buFontTx/>
              <a:buChar char="-"/>
            </a:pPr>
            <a:r>
              <a:rPr lang="de-DE" dirty="0" err="1"/>
              <a:t>tests</a:t>
            </a:r>
            <a:r>
              <a:rPr lang="de-DE" dirty="0"/>
              <a:t> </a:t>
            </a:r>
            <a:r>
              <a:rPr lang="de-DE" dirty="0" err="1"/>
              <a:t>names</a:t>
            </a:r>
            <a:endParaRPr lang="de-DE" dirty="0"/>
          </a:p>
          <a:p>
            <a:pPr marL="171450" indent="-171450">
              <a:buFontTx/>
              <a:buChar char="-"/>
            </a:pPr>
            <a:r>
              <a:rPr lang="de-DE" dirty="0" err="1"/>
              <a:t>assertions</a:t>
            </a:r>
            <a:endParaRPr lang="de-DE" dirty="0"/>
          </a:p>
          <a:p>
            <a:pPr marL="171450" indent="-171450">
              <a:buFontTx/>
              <a:buChar char="-"/>
            </a:pPr>
            <a:r>
              <a:rPr lang="de-DE" dirty="0" err="1"/>
              <a:t>structure</a:t>
            </a:r>
            <a:r>
              <a:rPr lang="de-DE" dirty="0"/>
              <a:t> </a:t>
            </a:r>
            <a:r>
              <a:rPr lang="de-DE" dirty="0" err="1"/>
              <a:t>of</a:t>
            </a:r>
            <a:r>
              <a:rPr lang="de-DE" dirty="0"/>
              <a:t> </a:t>
            </a:r>
            <a:r>
              <a:rPr lang="de-DE" dirty="0" err="1"/>
              <a:t>tests</a:t>
            </a:r>
            <a:r>
              <a:rPr lang="de-DE" dirty="0"/>
              <a:t> – </a:t>
            </a:r>
            <a:r>
              <a:rPr lang="de-DE" dirty="0" err="1"/>
              <a:t>setup</a:t>
            </a:r>
            <a:r>
              <a:rPr lang="de-DE" dirty="0"/>
              <a:t>, </a:t>
            </a:r>
            <a:r>
              <a:rPr lang="de-DE" dirty="0" err="1"/>
              <a:t>expected</a:t>
            </a:r>
            <a:r>
              <a:rPr lang="de-DE" dirty="0"/>
              <a:t>, </a:t>
            </a:r>
            <a:r>
              <a:rPr lang="de-DE" dirty="0" err="1"/>
              <a:t>result</a:t>
            </a:r>
            <a:r>
              <a:rPr lang="de-DE" dirty="0"/>
              <a:t>, </a:t>
            </a:r>
            <a:r>
              <a:rPr lang="de-DE" dirty="0" err="1"/>
              <a:t>assertion</a:t>
            </a:r>
            <a:endParaRPr lang="de-DE" dirty="0"/>
          </a:p>
        </p:txBody>
      </p:sp>
    </p:spTree>
    <p:extLst>
      <p:ext uri="{BB962C8B-B14F-4D97-AF65-F5344CB8AC3E}">
        <p14:creationId xmlns:p14="http://schemas.microsoft.com/office/powerpoint/2010/main" val="42018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 </a:t>
            </a:r>
            <a:r>
              <a:rPr lang="de-DE" dirty="0" err="1"/>
              <a:t>slide</a:t>
            </a:r>
            <a:r>
              <a:rPr lang="de-DE" dirty="0"/>
              <a:t> …]</a:t>
            </a:r>
          </a:p>
          <a:p>
            <a:endParaRPr lang="de-DE" dirty="0"/>
          </a:p>
          <a:p>
            <a:r>
              <a:rPr lang="de-DE" dirty="0"/>
              <a:t>The </a:t>
            </a:r>
            <a:r>
              <a:rPr lang="de-DE" dirty="0" err="1"/>
              <a:t>one</a:t>
            </a:r>
            <a:r>
              <a:rPr lang="de-DE" dirty="0"/>
              <a:t> </a:t>
            </a:r>
            <a:r>
              <a:rPr lang="de-DE" dirty="0" err="1"/>
              <a:t>thing</a:t>
            </a:r>
            <a:r>
              <a:rPr lang="de-DE" dirty="0"/>
              <a:t> </a:t>
            </a:r>
            <a:r>
              <a:rPr lang="de-DE" dirty="0" err="1"/>
              <a:t>you</a:t>
            </a:r>
            <a:r>
              <a:rPr lang="de-DE" dirty="0"/>
              <a:t> </a:t>
            </a:r>
            <a:r>
              <a:rPr lang="de-DE" dirty="0" err="1"/>
              <a:t>may</a:t>
            </a:r>
            <a:r>
              <a:rPr lang="de-DE" dirty="0"/>
              <a:t> </a:t>
            </a:r>
            <a:r>
              <a:rPr lang="de-DE" dirty="0" err="1"/>
              <a:t>be</a:t>
            </a:r>
            <a:r>
              <a:rPr lang="de-DE" dirty="0"/>
              <a:t> </a:t>
            </a:r>
            <a:r>
              <a:rPr lang="de-DE" dirty="0" err="1"/>
              <a:t>unfamiliar</a:t>
            </a:r>
            <a:r>
              <a:rPr lang="de-DE" dirty="0"/>
              <a:t> </a:t>
            </a:r>
            <a:r>
              <a:rPr lang="de-DE" dirty="0" err="1"/>
              <a:t>with</a:t>
            </a:r>
            <a:r>
              <a:rPr lang="de-DE" dirty="0"/>
              <a:t> </a:t>
            </a:r>
            <a:r>
              <a:rPr lang="de-DE" dirty="0" err="1"/>
              <a:t>are</a:t>
            </a:r>
            <a:r>
              <a:rPr lang="de-DE" dirty="0"/>
              <a:t> </a:t>
            </a:r>
            <a:r>
              <a:rPr lang="de-DE" dirty="0" err="1"/>
              <a:t>assertions</a:t>
            </a:r>
            <a:r>
              <a:rPr lang="de-DE" dirty="0"/>
              <a:t>, so </a:t>
            </a:r>
            <a:r>
              <a:rPr lang="de-DE" dirty="0" err="1"/>
              <a:t>let‘s</a:t>
            </a:r>
            <a:r>
              <a:rPr lang="de-DE" dirty="0"/>
              <a:t> </a:t>
            </a:r>
            <a:r>
              <a:rPr lang="de-DE" dirty="0" err="1"/>
              <a:t>atlk</a:t>
            </a:r>
            <a:r>
              <a:rPr lang="de-DE" dirty="0"/>
              <a:t> </a:t>
            </a:r>
            <a:r>
              <a:rPr lang="de-DE" dirty="0" err="1"/>
              <a:t>about</a:t>
            </a:r>
            <a:r>
              <a:rPr lang="de-DE" dirty="0"/>
              <a:t> </a:t>
            </a:r>
            <a:r>
              <a:rPr lang="de-DE" dirty="0" err="1"/>
              <a:t>them</a:t>
            </a:r>
            <a:r>
              <a:rPr lang="de-DE" dirty="0"/>
              <a:t> a </a:t>
            </a:r>
            <a:r>
              <a:rPr lang="de-DE" dirty="0" err="1"/>
              <a:t>bit</a:t>
            </a:r>
            <a:r>
              <a:rPr lang="de-DE" dirty="0"/>
              <a:t>. </a:t>
            </a:r>
          </a:p>
        </p:txBody>
      </p:sp>
    </p:spTree>
    <p:extLst>
      <p:ext uri="{BB962C8B-B14F-4D97-AF65-F5344CB8AC3E}">
        <p14:creationId xmlns:p14="http://schemas.microsoft.com/office/powerpoint/2010/main" val="221303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Write </a:t>
            </a:r>
            <a:r>
              <a:rPr lang="de-DE" dirty="0" err="1"/>
              <a:t>the</a:t>
            </a:r>
            <a:r>
              <a:rPr lang="de-DE" dirty="0"/>
              <a:t> </a:t>
            </a:r>
            <a:r>
              <a:rPr lang="de-DE" dirty="0" err="1"/>
              <a:t>test</a:t>
            </a:r>
            <a:r>
              <a:rPr lang="de-DE" dirty="0"/>
              <a:t>, </a:t>
            </a:r>
            <a:r>
              <a:rPr lang="de-DE" dirty="0" err="1"/>
              <a:t>it</a:t>
            </a:r>
            <a:r>
              <a:rPr lang="de-DE" dirty="0"/>
              <a:t> </a:t>
            </a:r>
            <a:r>
              <a:rPr lang="de-DE" dirty="0" err="1"/>
              <a:t>does</a:t>
            </a:r>
            <a:r>
              <a:rPr lang="de-DE" dirty="0"/>
              <a:t> not </a:t>
            </a:r>
            <a:r>
              <a:rPr lang="de-DE" dirty="0" err="1"/>
              <a:t>have</a:t>
            </a:r>
            <a:r>
              <a:rPr lang="de-DE" dirty="0"/>
              <a:t> </a:t>
            </a:r>
            <a:r>
              <a:rPr lang="de-DE" dirty="0" err="1"/>
              <a:t>to</a:t>
            </a:r>
            <a:r>
              <a:rPr lang="de-DE" dirty="0"/>
              <a:t> </a:t>
            </a:r>
            <a:r>
              <a:rPr lang="de-DE" dirty="0" err="1"/>
              <a:t>call</a:t>
            </a:r>
            <a:r>
              <a:rPr lang="de-DE" dirty="0"/>
              <a:t> a </a:t>
            </a:r>
            <a:r>
              <a:rPr lang="de-DE" dirty="0" err="1"/>
              <a:t>function</a:t>
            </a:r>
            <a:r>
              <a:rPr lang="de-DE" dirty="0"/>
              <a:t>, </a:t>
            </a:r>
            <a:r>
              <a:rPr lang="de-DE" dirty="0" err="1"/>
              <a:t>it</a:t>
            </a:r>
            <a:r>
              <a:rPr lang="de-DE" dirty="0"/>
              <a:t> </a:t>
            </a:r>
            <a:r>
              <a:rPr lang="de-DE" dirty="0" err="1"/>
              <a:t>can</a:t>
            </a:r>
            <a:r>
              <a:rPr lang="de-DE" dirty="0"/>
              <a:t> just </a:t>
            </a:r>
            <a:r>
              <a:rPr lang="de-DE" dirty="0" err="1"/>
              <a:t>assert</a:t>
            </a:r>
            <a:r>
              <a:rPr lang="de-DE" dirty="0"/>
              <a:t> </a:t>
            </a:r>
            <a:r>
              <a:rPr lang="de-DE" dirty="0" err="1"/>
              <a:t>that</a:t>
            </a:r>
            <a:r>
              <a:rPr lang="de-DE" dirty="0"/>
              <a:t> 1 + 2 == 3</a:t>
            </a:r>
          </a:p>
          <a:p>
            <a:endParaRPr lang="de-DE" dirty="0"/>
          </a:p>
          <a:p>
            <a:r>
              <a:rPr lang="de-DE" dirty="0" err="1"/>
              <a:t>What</a:t>
            </a:r>
            <a:r>
              <a:rPr lang="de-DE" dirty="0"/>
              <a:t> do </a:t>
            </a:r>
            <a:r>
              <a:rPr lang="de-DE" dirty="0" err="1"/>
              <a:t>you</a:t>
            </a:r>
            <a:r>
              <a:rPr lang="de-DE" dirty="0"/>
              <a:t> </a:t>
            </a:r>
            <a:r>
              <a:rPr lang="de-DE" dirty="0" err="1"/>
              <a:t>expect</a:t>
            </a:r>
            <a:r>
              <a:rPr lang="de-DE" dirty="0"/>
              <a:t> </a:t>
            </a:r>
            <a:r>
              <a:rPr lang="de-DE" dirty="0" err="1"/>
              <a:t>to</a:t>
            </a:r>
            <a:r>
              <a:rPr lang="de-DE" dirty="0"/>
              <a:t> happen, will </a:t>
            </a:r>
            <a:r>
              <a:rPr lang="de-DE" dirty="0" err="1"/>
              <a:t>the</a:t>
            </a:r>
            <a:r>
              <a:rPr lang="de-DE" dirty="0"/>
              <a:t> </a:t>
            </a:r>
            <a:r>
              <a:rPr lang="de-DE" dirty="0" err="1"/>
              <a:t>test</a:t>
            </a:r>
            <a:r>
              <a:rPr lang="de-DE" dirty="0"/>
              <a:t> pass </a:t>
            </a:r>
            <a:r>
              <a:rPr lang="de-DE" dirty="0" err="1"/>
              <a:t>or</a:t>
            </a:r>
            <a:r>
              <a:rPr lang="de-DE" dirty="0"/>
              <a:t> fail (</a:t>
            </a:r>
            <a:r>
              <a:rPr lang="de-DE" dirty="0" err="1"/>
              <a:t>show</a:t>
            </a:r>
            <a:r>
              <a:rPr lang="de-DE" dirty="0"/>
              <a:t> </a:t>
            </a:r>
            <a:r>
              <a:rPr lang="de-DE" dirty="0" err="1"/>
              <a:t>of</a:t>
            </a:r>
            <a:r>
              <a:rPr lang="de-DE" dirty="0"/>
              <a:t> </a:t>
            </a:r>
            <a:r>
              <a:rPr lang="de-DE" dirty="0" err="1"/>
              <a:t>hands</a:t>
            </a:r>
            <a:r>
              <a:rPr lang="de-DE" dirty="0"/>
              <a:t>)</a:t>
            </a:r>
          </a:p>
        </p:txBody>
      </p:sp>
    </p:spTree>
    <p:extLst>
      <p:ext uri="{BB962C8B-B14F-4D97-AF65-F5344CB8AC3E}">
        <p14:creationId xmlns:p14="http://schemas.microsoft.com/office/powerpoint/2010/main" val="988278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Next </a:t>
            </a:r>
            <a:r>
              <a:rPr lang="de-DE" dirty="0" err="1"/>
              <a:t>one</a:t>
            </a:r>
            <a:endParaRPr lang="de-DE" dirty="0"/>
          </a:p>
          <a:p>
            <a:endParaRPr lang="de-DE" dirty="0"/>
          </a:p>
          <a:p>
            <a:pPr marL="0" marR="0" lvl="0" indent="0" defTabSz="914400" eaLnBrk="1" fontAlgn="auto" latinLnBrk="0" hangingPunct="1">
              <a:lnSpc>
                <a:spcPct val="100000"/>
              </a:lnSpc>
              <a:spcBef>
                <a:spcPts val="400"/>
              </a:spcBef>
              <a:spcAft>
                <a:spcPts val="0"/>
              </a:spcAft>
              <a:buClrTx/>
              <a:buSzTx/>
              <a:buFontTx/>
              <a:buNone/>
              <a:tabLst/>
              <a:defRPr/>
            </a:pPr>
            <a:r>
              <a:rPr lang="de-DE" dirty="0" err="1"/>
              <a:t>What</a:t>
            </a:r>
            <a:r>
              <a:rPr lang="de-DE" dirty="0"/>
              <a:t> do </a:t>
            </a:r>
            <a:r>
              <a:rPr lang="de-DE" dirty="0" err="1"/>
              <a:t>you</a:t>
            </a:r>
            <a:r>
              <a:rPr lang="de-DE" dirty="0"/>
              <a:t> </a:t>
            </a:r>
            <a:r>
              <a:rPr lang="de-DE" dirty="0" err="1"/>
              <a:t>expect</a:t>
            </a:r>
            <a:r>
              <a:rPr lang="de-DE" dirty="0"/>
              <a:t> </a:t>
            </a:r>
            <a:r>
              <a:rPr lang="de-DE" dirty="0" err="1"/>
              <a:t>to</a:t>
            </a:r>
            <a:r>
              <a:rPr lang="de-DE" dirty="0"/>
              <a:t> happen, will </a:t>
            </a:r>
            <a:r>
              <a:rPr lang="de-DE" dirty="0" err="1"/>
              <a:t>the</a:t>
            </a:r>
            <a:r>
              <a:rPr lang="de-DE" dirty="0"/>
              <a:t> </a:t>
            </a:r>
            <a:r>
              <a:rPr lang="de-DE" dirty="0" err="1"/>
              <a:t>test</a:t>
            </a:r>
            <a:r>
              <a:rPr lang="de-DE" dirty="0"/>
              <a:t> pass </a:t>
            </a:r>
            <a:r>
              <a:rPr lang="de-DE" dirty="0" err="1"/>
              <a:t>or</a:t>
            </a:r>
            <a:r>
              <a:rPr lang="de-DE" dirty="0"/>
              <a:t> fail (</a:t>
            </a:r>
            <a:r>
              <a:rPr lang="de-DE" dirty="0" err="1"/>
              <a:t>show</a:t>
            </a:r>
            <a:r>
              <a:rPr lang="de-DE" dirty="0"/>
              <a:t> </a:t>
            </a:r>
            <a:r>
              <a:rPr lang="de-DE" dirty="0" err="1"/>
              <a:t>of</a:t>
            </a:r>
            <a:r>
              <a:rPr lang="de-DE" dirty="0"/>
              <a:t> </a:t>
            </a:r>
            <a:r>
              <a:rPr lang="de-DE" dirty="0" err="1"/>
              <a:t>hands</a:t>
            </a:r>
            <a:r>
              <a:rPr lang="de-DE" dirty="0"/>
              <a:t>)</a:t>
            </a:r>
          </a:p>
          <a:p>
            <a:endParaRPr lang="de-DE" dirty="0"/>
          </a:p>
          <a:p>
            <a:r>
              <a:rPr lang="de-DE" dirty="0" err="1"/>
              <a:t>Afterwards</a:t>
            </a:r>
            <a:r>
              <a:rPr lang="de-DE" dirty="0"/>
              <a:t>:</a:t>
            </a:r>
          </a:p>
          <a:p>
            <a:r>
              <a:rPr lang="de-DE" dirty="0" err="1"/>
              <a:t>Did</a:t>
            </a:r>
            <a:r>
              <a:rPr lang="de-DE" dirty="0"/>
              <a:t> </a:t>
            </a:r>
            <a:r>
              <a:rPr lang="de-DE" dirty="0" err="1"/>
              <a:t>anyone</a:t>
            </a:r>
            <a:r>
              <a:rPr lang="de-DE" dirty="0"/>
              <a:t> find out </a:t>
            </a:r>
            <a:r>
              <a:rPr lang="de-DE" dirty="0" err="1"/>
              <a:t>why</a:t>
            </a:r>
            <a:r>
              <a:rPr lang="de-DE" dirty="0"/>
              <a:t> </a:t>
            </a:r>
            <a:r>
              <a:rPr lang="de-DE" dirty="0" err="1"/>
              <a:t>this</a:t>
            </a:r>
            <a:r>
              <a:rPr lang="de-DE" dirty="0"/>
              <a:t> </a:t>
            </a:r>
            <a:r>
              <a:rPr lang="de-DE" dirty="0" err="1"/>
              <a:t>fails</a:t>
            </a:r>
            <a:r>
              <a:rPr lang="de-DE" dirty="0"/>
              <a:t>?</a:t>
            </a:r>
          </a:p>
          <a:p>
            <a:endParaRPr lang="de-DE" dirty="0"/>
          </a:p>
          <a:p>
            <a:r>
              <a:rPr lang="de-DE" dirty="0"/>
              <a:t>DEMO:</a:t>
            </a:r>
          </a:p>
          <a:p>
            <a:r>
              <a:rPr lang="de-DE" dirty="0"/>
              <a:t>terminal: </a:t>
            </a:r>
            <a:r>
              <a:rPr lang="de-DE" dirty="0" err="1"/>
              <a:t>evaluate</a:t>
            </a:r>
            <a:r>
              <a:rPr lang="de-DE" dirty="0"/>
              <a:t> 3.3, </a:t>
            </a:r>
            <a:r>
              <a:rPr lang="de-DE" dirty="0" err="1"/>
              <a:t>then</a:t>
            </a:r>
            <a:r>
              <a:rPr lang="de-DE" dirty="0"/>
              <a:t> </a:t>
            </a:r>
            <a:r>
              <a:rPr lang="de-DE" dirty="0" err="1"/>
              <a:t>evaluate</a:t>
            </a:r>
            <a:r>
              <a:rPr lang="de-DE" dirty="0"/>
              <a:t> 1.1 + 2.2 </a:t>
            </a:r>
            <a:r>
              <a:rPr lang="de-DE" dirty="0">
                <a:sym typeface="Wingdings" pitchFamily="2" charset="2"/>
              </a:rPr>
              <a:t> 3.300000003</a:t>
            </a:r>
            <a:endParaRPr lang="de-DE" dirty="0"/>
          </a:p>
        </p:txBody>
      </p:sp>
    </p:spTree>
    <p:extLst>
      <p:ext uri="{BB962C8B-B14F-4D97-AF65-F5344CB8AC3E}">
        <p14:creationId xmlns:p14="http://schemas.microsoft.com/office/powerpoint/2010/main" val="2130010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If you’re working with floating point numbers two number are rarely exactly the same</a:t>
            </a:r>
            <a:endParaRPr lang="en-US" dirty="0"/>
          </a:p>
          <a:p>
            <a:endParaRPr lang="de-DE" dirty="0"/>
          </a:p>
          <a:p>
            <a:r>
              <a:rPr lang="de-DE" dirty="0"/>
              <a:t>DEMO</a:t>
            </a:r>
          </a:p>
          <a:p>
            <a:r>
              <a:rPr lang="de-DE" dirty="0" err="1"/>
              <a:t>show</a:t>
            </a:r>
            <a:r>
              <a:rPr lang="de-DE" dirty="0"/>
              <a:t> </a:t>
            </a:r>
            <a:r>
              <a:rPr lang="de-DE" dirty="0" err="1"/>
              <a:t>that</a:t>
            </a:r>
            <a:r>
              <a:rPr lang="de-DE" dirty="0"/>
              <a:t> </a:t>
            </a:r>
            <a:r>
              <a:rPr lang="de-DE" dirty="0" err="1"/>
              <a:t>isclose</a:t>
            </a:r>
            <a:r>
              <a:rPr lang="de-DE" dirty="0"/>
              <a:t> </a:t>
            </a:r>
            <a:r>
              <a:rPr lang="de-DE" dirty="0" err="1"/>
              <a:t>works</a:t>
            </a:r>
            <a:r>
              <a:rPr lang="de-DE" dirty="0"/>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rPr lang="en-US" dirty="0"/>
              <a:t>How do we reach this dream state where we are so efficient to just write code and re-use it without problem, and we are confident that it gives the correct result. </a:t>
            </a:r>
          </a:p>
          <a:p>
            <a:endParaRPr lang="en-US" dirty="0"/>
          </a:p>
          <a:p>
            <a:endParaRPr lang="en-US" dirty="0"/>
          </a:p>
          <a:p>
            <a:r>
              <a:rPr lang="en-US" dirty="0"/>
              <a:t>Being good at Python is one thing, but there are also general programming </a:t>
            </a:r>
            <a:r>
              <a:rPr lang="en-US" dirty="0" err="1"/>
              <a:t>behaviours</a:t>
            </a:r>
            <a:r>
              <a:rPr lang="en-US" dirty="0"/>
              <a:t> that can help you and in this lecture we will go over a few of them.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Show </a:t>
            </a:r>
            <a:r>
              <a:rPr lang="de-DE" dirty="0" err="1"/>
              <a:t>of</a:t>
            </a:r>
            <a:r>
              <a:rPr lang="de-DE" dirty="0"/>
              <a:t> </a:t>
            </a:r>
            <a:r>
              <a:rPr lang="de-DE" dirty="0" err="1"/>
              <a:t>hands</a:t>
            </a:r>
            <a:r>
              <a:rPr lang="de-DE" dirty="0"/>
              <a:t>, </a:t>
            </a:r>
            <a:r>
              <a:rPr lang="de-DE" dirty="0" err="1"/>
              <a:t>who</a:t>
            </a:r>
            <a:r>
              <a:rPr lang="de-DE" dirty="0"/>
              <a:t> </a:t>
            </a:r>
            <a:r>
              <a:rPr lang="de-DE" dirty="0" err="1"/>
              <a:t>thinks</a:t>
            </a:r>
            <a:r>
              <a:rPr lang="de-DE" dirty="0"/>
              <a:t> </a:t>
            </a:r>
            <a:r>
              <a:rPr lang="de-DE" dirty="0" err="1"/>
              <a:t>this</a:t>
            </a:r>
            <a:r>
              <a:rPr lang="de-DE" dirty="0"/>
              <a:t> will </a:t>
            </a:r>
            <a:r>
              <a:rPr lang="de-DE" dirty="0" err="1"/>
              <a:t>work</a:t>
            </a:r>
            <a:r>
              <a:rPr lang="de-DE" dirty="0"/>
              <a:t>?</a:t>
            </a:r>
          </a:p>
        </p:txBody>
      </p:sp>
    </p:spTree>
    <p:extLst>
      <p:ext uri="{BB962C8B-B14F-4D97-AF65-F5344CB8AC3E}">
        <p14:creationId xmlns:p14="http://schemas.microsoft.com/office/powerpoint/2010/main" val="3492134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rPr dirty="0"/>
              <a:t>The intention was to test for equality element-by-element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pPr marL="228600" indent="-228600">
              <a:buSzPct val="100000"/>
              <a:buAutoNum type="arabicParenR"/>
            </a:pPr>
            <a:r>
              <a:rPr lang="en-US" dirty="0"/>
              <a:t>To get the element-by-element check we want, we need to be more specific</a:t>
            </a:r>
          </a:p>
          <a:p>
            <a:pPr marL="228600" indent="-228600">
              <a:buSzPct val="100000"/>
              <a:buAutoNum type="arabicParenR"/>
            </a:pPr>
            <a:endParaRPr lang="en-US" dirty="0"/>
          </a:p>
          <a:p>
            <a:pPr marL="0" indent="0">
              <a:buSzPct val="100000"/>
              <a:buNone/>
            </a:pPr>
            <a:r>
              <a:rPr lang="en-US" dirty="0"/>
              <a:t>DEMO that </a:t>
            </a:r>
            <a:r>
              <a:rPr lang="en-US" dirty="0" err="1"/>
              <a:t>assert_equal</a:t>
            </a:r>
            <a:r>
              <a:rPr lang="en-US" dirty="0"/>
              <a:t> works here as well</a:t>
            </a:r>
          </a:p>
          <a:p>
            <a:pPr marL="228600" indent="-228600">
              <a:buSzPct val="100000"/>
              <a:buAutoNum type="arabicParenR"/>
            </a:pPr>
            <a:endParaRPr lang="en-US" dirty="0"/>
          </a:p>
          <a:p>
            <a:pPr marL="228600" indent="-228600">
              <a:buSzPct val="100000"/>
              <a:buAutoNum type="arabicParenR"/>
            </a:pPr>
            <a:endParaRPr dirty="0"/>
          </a:p>
          <a:p>
            <a:pPr marL="228600" indent="-228600">
              <a:buSzPct val="100000"/>
              <a:buAutoNum type="arabicParenR"/>
            </a:pPr>
            <a:r>
              <a:rPr dirty="0"/>
              <a:t>If you need to check more complex conditions</a:t>
            </a:r>
            <a:r>
              <a:rPr lang="en-US" dirty="0"/>
              <a:t>, you can combine stuff</a:t>
            </a:r>
          </a:p>
          <a:p>
            <a:pPr marL="0" indent="0">
              <a:buSzPct val="100000"/>
              <a:buNone/>
            </a:pPr>
            <a:r>
              <a:rPr lang="en-US" dirty="0"/>
              <a:t>Just to show you all and any</a:t>
            </a:r>
          </a:p>
          <a:p>
            <a:pPr marL="0" indent="0">
              <a:buSzPct val="100000"/>
              <a:buNone/>
            </a:pPr>
            <a:endParaRPr lang="en-US" dirty="0"/>
          </a:p>
          <a:p>
            <a:pPr marL="0" indent="0">
              <a:buSzPct val="100000"/>
              <a:buNone/>
            </a:pPr>
            <a:r>
              <a:rPr lang="en-US" dirty="0"/>
              <a:t>DEMO python in terminal</a:t>
            </a:r>
          </a:p>
          <a:p>
            <a:pPr marL="0" indent="0">
              <a:buSzPct val="100000"/>
              <a:buNone/>
            </a:pPr>
            <a:r>
              <a:rPr lang="en-US" dirty="0"/>
              <a:t>import </a:t>
            </a:r>
            <a:r>
              <a:rPr lang="en-US" dirty="0" err="1"/>
              <a:t>numpy</a:t>
            </a:r>
            <a:r>
              <a:rPr lang="en-US" dirty="0"/>
              <a:t> as np</a:t>
            </a:r>
          </a:p>
          <a:p>
            <a:pPr marL="0" indent="0">
              <a:buSzPct val="100000"/>
              <a:buNone/>
            </a:pPr>
            <a:r>
              <a:rPr lang="en-US" dirty="0"/>
              <a:t>a = </a:t>
            </a:r>
            <a:r>
              <a:rPr lang="en-US" dirty="0" err="1"/>
              <a:t>np.array</a:t>
            </a:r>
            <a:r>
              <a:rPr lang="en-US" dirty="0"/>
              <a:t>([1, 2, 3])</a:t>
            </a:r>
          </a:p>
          <a:p>
            <a:pPr marL="0" indent="0">
              <a:buSzPct val="100000"/>
              <a:buNone/>
            </a:pPr>
            <a:r>
              <a:rPr lang="en-US" dirty="0"/>
              <a:t>assert </a:t>
            </a:r>
            <a:r>
              <a:rPr lang="en-US" dirty="0" err="1"/>
              <a:t>np.all</a:t>
            </a:r>
            <a:r>
              <a:rPr lang="en-US" dirty="0"/>
              <a:t>(a &gt; 1)</a:t>
            </a:r>
          </a:p>
          <a:p>
            <a:pPr marL="0" indent="0">
              <a:buSzPct val="100000"/>
              <a:buNone/>
            </a:pPr>
            <a:r>
              <a:rPr lang="en-US" dirty="0"/>
              <a:t>assert </a:t>
            </a:r>
            <a:r>
              <a:rPr lang="en-US" dirty="0" err="1"/>
              <a:t>np.all</a:t>
            </a:r>
            <a:r>
              <a:rPr lang="en-US" dirty="0"/>
              <a:t>(a &gt;= 1)</a:t>
            </a:r>
          </a:p>
          <a:p>
            <a:pPr marL="0" indent="0">
              <a:buSzPct val="100000"/>
              <a:buNone/>
            </a:pPr>
            <a:r>
              <a:rPr lang="en-US" dirty="0"/>
              <a:t>assert </a:t>
            </a:r>
            <a:r>
              <a:rPr lang="en-US" dirty="0" err="1"/>
              <a:t>np.any</a:t>
            </a:r>
            <a:r>
              <a:rPr lang="en-US" dirty="0"/>
              <a:t>(a &gt; 1)</a:t>
            </a:r>
          </a:p>
          <a:p>
            <a:pPr marL="0" indent="0">
              <a:buSzPct val="100000"/>
              <a:buNone/>
            </a:pPr>
            <a:r>
              <a:rPr lang="en-US" dirty="0"/>
              <a:t>a &gt; 1</a:t>
            </a:r>
          </a:p>
          <a:p>
            <a:pPr marL="0" indent="0">
              <a:buSzPct val="100000"/>
              <a:buNone/>
            </a:pPr>
            <a:r>
              <a:rPr lang="en-US" dirty="0"/>
              <a:t>a &gt;= 1</a:t>
            </a:r>
          </a:p>
          <a:p>
            <a:pPr marL="0" indent="0">
              <a:buSzPct val="100000"/>
              <a:buNone/>
            </a:pPr>
            <a:endParaRPr lang="en-US" dirty="0"/>
          </a:p>
          <a:p>
            <a:pPr marL="0" indent="0">
              <a:buSzPct val="100000"/>
              <a:buNone/>
            </a:pPr>
            <a:endParaRPr dirty="0"/>
          </a:p>
          <a:p>
            <a:pPr lvl="1" indent="0">
              <a:defRPr sz="1800">
                <a:latin typeface="Courier New"/>
                <a:ea typeface="Courier New"/>
                <a:cs typeface="Courier New"/>
                <a:sym typeface="Courier New"/>
              </a:defRPr>
            </a:pPr>
            <a:endParaRPr dirty="0"/>
          </a:p>
          <a:p>
            <a:pPr lvl="1" indent="0">
              <a:spcBef>
                <a:spcPts val="600"/>
              </a:spcBef>
              <a:defRPr sz="1800">
                <a:latin typeface="Courier New"/>
                <a:ea typeface="Courier New"/>
                <a:cs typeface="Courier New"/>
                <a:sym typeface="Courier New"/>
              </a:defRPr>
            </a:pPr>
            <a:r>
              <a:rPr dirty="0" err="1"/>
              <a:t>allclose</a:t>
            </a:r>
            <a:r>
              <a:rPr dirty="0"/>
              <a:t>:</a:t>
            </a:r>
          </a:p>
          <a:p>
            <a:pPr lvl="1" indent="457200">
              <a:spcBef>
                <a:spcPts val="600"/>
              </a:spcBef>
              <a:defRPr sz="1800"/>
            </a:pPr>
            <a:r>
              <a:rPr dirty="0"/>
              <a:t>The tolerance values are positive, typically very small numbers.  The</a:t>
            </a:r>
          </a:p>
          <a:p>
            <a:pPr lvl="1" indent="457200">
              <a:spcBef>
                <a:spcPts val="600"/>
              </a:spcBef>
              <a:defRPr sz="1800"/>
            </a:pPr>
            <a:r>
              <a:rPr dirty="0"/>
              <a:t>relative difference (`</a:t>
            </a:r>
            <a:r>
              <a:rPr dirty="0" err="1"/>
              <a:t>rtol</a:t>
            </a:r>
            <a:r>
              <a:rPr dirty="0"/>
              <a:t>` * abs(`b`)) and the absolute difference</a:t>
            </a:r>
          </a:p>
          <a:p>
            <a:pPr lvl="1" indent="457200">
              <a:spcBef>
                <a:spcPts val="600"/>
              </a:spcBef>
              <a:defRPr sz="1800"/>
            </a:pPr>
            <a:r>
              <a:rPr dirty="0"/>
              <a:t>`</a:t>
            </a:r>
            <a:r>
              <a:rPr dirty="0" err="1"/>
              <a:t>atol</a:t>
            </a:r>
            <a:r>
              <a:rPr dirty="0"/>
              <a:t>` are added together to compare against the absolute difference</a:t>
            </a:r>
          </a:p>
          <a:p>
            <a:pPr lvl="1" indent="457200">
              <a:spcBef>
                <a:spcPts val="600"/>
              </a:spcBef>
              <a:defRPr sz="1800"/>
            </a:pPr>
            <a:r>
              <a:rPr dirty="0"/>
              <a:t>between `a` and `b`.</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4802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rPr lang="de-DE" dirty="0"/>
              <a:t>As </a:t>
            </a:r>
            <a:r>
              <a:rPr lang="de-DE" dirty="0" err="1"/>
              <a:t>opposed</a:t>
            </a:r>
            <a:r>
              <a:rPr lang="de-DE" dirty="0"/>
              <a:t> </a:t>
            </a:r>
            <a:r>
              <a:rPr lang="de-DE" dirty="0" err="1"/>
              <a:t>to</a:t>
            </a:r>
            <a:r>
              <a:rPr lang="de-DE" dirty="0"/>
              <a:t> </a:t>
            </a:r>
            <a:r>
              <a:rPr lang="de-DE" dirty="0" err="1"/>
              <a:t>waterfall</a:t>
            </a:r>
            <a:r>
              <a:rPr lang="de-DE" dirty="0"/>
              <a:t> </a:t>
            </a:r>
            <a:r>
              <a:rPr lang="de-DE" dirty="0" err="1"/>
              <a:t>model</a:t>
            </a:r>
            <a:endParaRPr lang="de-DE" dirty="0"/>
          </a:p>
          <a:p>
            <a:endParaRPr lang="de-DE" dirty="0"/>
          </a:p>
          <a:p>
            <a:r>
              <a:rPr lang="de-DE" dirty="0" err="1"/>
              <a:t>Reminder</a:t>
            </a:r>
            <a:endParaRPr lang="de-DE" dirty="0"/>
          </a:p>
          <a:p>
            <a:r>
              <a:rPr lang="de-DE" dirty="0"/>
              <a:t> 1) </a:t>
            </a:r>
            <a:r>
              <a:rPr lang="de-DE" dirty="0" err="1"/>
              <a:t>describe</a:t>
            </a:r>
            <a:r>
              <a:rPr lang="de-DE" dirty="0"/>
              <a:t> </a:t>
            </a:r>
            <a:r>
              <a:rPr lang="de-DE" dirty="0" err="1"/>
              <a:t>cycle</a:t>
            </a:r>
            <a:endParaRPr lang="de-DE" dirty="0"/>
          </a:p>
          <a:p>
            <a:r>
              <a:rPr lang="de-DE" dirty="0"/>
              <a:t> 2) </a:t>
            </a:r>
            <a:r>
              <a:rPr lang="de-DE" dirty="0" err="1"/>
              <a:t>short</a:t>
            </a:r>
            <a:r>
              <a:rPr lang="de-DE" dirty="0"/>
              <a:t> </a:t>
            </a:r>
            <a:r>
              <a:rPr lang="de-DE" dirty="0" err="1"/>
              <a:t>development</a:t>
            </a:r>
            <a:r>
              <a:rPr lang="de-DE" dirty="0"/>
              <a:t> </a:t>
            </a:r>
            <a:r>
              <a:rPr lang="de-DE" dirty="0" err="1"/>
              <a:t>cycles</a:t>
            </a:r>
            <a:r>
              <a:rPr lang="de-DE" dirty="0"/>
              <a:t>: </a:t>
            </a:r>
            <a:r>
              <a:rPr lang="de-DE" dirty="0" err="1"/>
              <a:t>granularity</a:t>
            </a:r>
            <a:r>
              <a:rPr lang="de-DE" dirty="0"/>
              <a:t> </a:t>
            </a:r>
            <a:r>
              <a:rPr lang="de-DE" dirty="0" err="1"/>
              <a:t>of</a:t>
            </a:r>
            <a:r>
              <a:rPr lang="de-DE" dirty="0"/>
              <a:t> </a:t>
            </a:r>
            <a:r>
              <a:rPr lang="de-DE" dirty="0" err="1"/>
              <a:t>chosen</a:t>
            </a:r>
            <a:r>
              <a:rPr lang="de-DE" dirty="0"/>
              <a:t> feature </a:t>
            </a:r>
            <a:r>
              <a:rPr lang="de-DE" dirty="0" err="1"/>
              <a:t>is</a:t>
            </a:r>
            <a:r>
              <a:rPr lang="de-DE" dirty="0"/>
              <a:t> </a:t>
            </a:r>
            <a:r>
              <a:rPr lang="de-DE" dirty="0" err="1"/>
              <a:t>important</a:t>
            </a:r>
            <a:endParaRPr lang="de-DE" dirty="0"/>
          </a:p>
          <a:p>
            <a:r>
              <a:rPr lang="de-DE" dirty="0"/>
              <a:t> 3) </a:t>
            </a:r>
            <a:r>
              <a:rPr lang="de-DE" dirty="0" err="1"/>
              <a:t>for</a:t>
            </a:r>
            <a:r>
              <a:rPr lang="de-DE" dirty="0"/>
              <a:t> all </a:t>
            </a:r>
            <a:r>
              <a:rPr lang="de-DE" dirty="0" err="1"/>
              <a:t>of</a:t>
            </a:r>
            <a:r>
              <a:rPr lang="de-DE" dirty="0"/>
              <a:t> </a:t>
            </a:r>
            <a:r>
              <a:rPr lang="de-DE" dirty="0" err="1"/>
              <a:t>these</a:t>
            </a:r>
            <a:r>
              <a:rPr lang="de-DE" dirty="0"/>
              <a:t> </a:t>
            </a:r>
            <a:r>
              <a:rPr lang="de-DE" dirty="0" err="1"/>
              <a:t>steps</a:t>
            </a:r>
            <a:r>
              <a:rPr lang="de-DE" dirty="0"/>
              <a:t> </a:t>
            </a:r>
            <a:r>
              <a:rPr lang="de-DE" dirty="0" err="1"/>
              <a:t>there</a:t>
            </a:r>
            <a:r>
              <a:rPr lang="de-DE" dirty="0"/>
              <a:t> </a:t>
            </a:r>
            <a:r>
              <a:rPr lang="de-DE" dirty="0" err="1"/>
              <a:t>are</a:t>
            </a:r>
            <a:r>
              <a:rPr lang="de-DE" dirty="0"/>
              <a:t> </a:t>
            </a:r>
            <a:r>
              <a:rPr lang="de-DE" dirty="0" err="1"/>
              <a:t>python</a:t>
            </a:r>
            <a:r>
              <a:rPr lang="de-DE" dirty="0"/>
              <a:t> </a:t>
            </a:r>
            <a:r>
              <a:rPr lang="de-DE" dirty="0" err="1"/>
              <a:t>tools</a:t>
            </a:r>
            <a:r>
              <a:rPr lang="de-DE" dirty="0"/>
              <a:t> </a:t>
            </a:r>
            <a:r>
              <a:rPr lang="de-DE" dirty="0" err="1"/>
              <a:t>to</a:t>
            </a:r>
            <a:r>
              <a:rPr lang="de-DE" dirty="0"/>
              <a:t> </a:t>
            </a:r>
            <a:r>
              <a:rPr lang="de-DE" dirty="0" err="1"/>
              <a:t>help</a:t>
            </a:r>
            <a:r>
              <a:rPr lang="de-DE" dirty="0"/>
              <a:t> </a:t>
            </a:r>
            <a:r>
              <a:rPr lang="de-DE" dirty="0" err="1"/>
              <a:t>you</a:t>
            </a:r>
            <a:endParaRPr lang="de-DE" dirty="0"/>
          </a:p>
          <a:p>
            <a:endParaRPr lang="de-DE" dirty="0"/>
          </a:p>
          <a:p>
            <a:endParaRPr lang="de-DE" dirty="0"/>
          </a:p>
          <a:p>
            <a:endParaRPr lang="de-DE" dirty="0"/>
          </a:p>
          <a:p>
            <a:r>
              <a:rPr lang="de-DE" dirty="0"/>
              <a:t>======</a:t>
            </a:r>
          </a:p>
          <a:p>
            <a:r>
              <a:rPr lang="de-DE" dirty="0" err="1"/>
              <a:t>Actually</a:t>
            </a:r>
            <a:r>
              <a:rPr lang="de-DE" dirty="0"/>
              <a:t> </a:t>
            </a:r>
            <a:r>
              <a:rPr lang="de-DE" dirty="0" err="1"/>
              <a:t>maybe</a:t>
            </a:r>
            <a:r>
              <a:rPr lang="de-DE" dirty="0"/>
              <a:t> </a:t>
            </a:r>
            <a:r>
              <a:rPr lang="de-DE" dirty="0" err="1"/>
              <a:t>it's</a:t>
            </a:r>
            <a:r>
              <a:rPr lang="de-DE" dirty="0"/>
              <a:t> </a:t>
            </a:r>
            <a:r>
              <a:rPr lang="de-DE" dirty="0" err="1"/>
              <a:t>better</a:t>
            </a:r>
            <a:r>
              <a:rPr lang="de-DE" dirty="0"/>
              <a:t> </a:t>
            </a:r>
            <a:r>
              <a:rPr lang="de-DE" dirty="0" err="1"/>
              <a:t>to</a:t>
            </a:r>
            <a:r>
              <a:rPr lang="de-DE" dirty="0"/>
              <a:t> </a:t>
            </a:r>
            <a:r>
              <a:rPr lang="de-DE" dirty="0" err="1"/>
              <a:t>show</a:t>
            </a:r>
            <a:r>
              <a:rPr lang="de-DE" dirty="0"/>
              <a:t> </a:t>
            </a:r>
            <a:r>
              <a:rPr lang="de-DE" dirty="0" err="1"/>
              <a:t>test</a:t>
            </a:r>
            <a:r>
              <a:rPr lang="de-DE" dirty="0"/>
              <a:t> and </a:t>
            </a:r>
            <a:r>
              <a:rPr lang="de-DE" dirty="0" err="1"/>
              <a:t>debug</a:t>
            </a:r>
            <a:r>
              <a:rPr lang="de-DE" dirty="0"/>
              <a:t> </a:t>
            </a:r>
            <a:r>
              <a:rPr lang="de-DE" dirty="0" err="1"/>
              <a:t>cycle</a:t>
            </a:r>
            <a:r>
              <a:rPr lang="de-DE" dirty="0"/>
              <a:t>?</a:t>
            </a:r>
          </a:p>
        </p:txBody>
      </p:sp>
    </p:spTree>
    <p:extLst>
      <p:ext uri="{BB962C8B-B14F-4D97-AF65-F5344CB8AC3E}">
        <p14:creationId xmlns:p14="http://schemas.microsoft.com/office/powerpoint/2010/main" val="3795249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xfrm>
            <a:off x="381000" y="685800"/>
            <a:ext cx="6096000" cy="3429000"/>
          </a:xfrm>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r>
              <a:t>Finally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At end of exercise:</a:t>
            </a:r>
            <a:br/>
            <a:r>
              <a:t>Show of hands, who is confident in their solution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lang="en-US" dirty="0"/>
              <a:t>This was interesting, right? Your solution worked for some cases but not in others. </a:t>
            </a:r>
          </a:p>
          <a:p>
            <a:endParaRPr lang="en-US" dirty="0"/>
          </a:p>
          <a:p>
            <a:r>
              <a:rPr lang="en-US" dirty="0"/>
              <a:t>Scientists are not the only ones who have to check that their code is working correctly or as expected. This is a main component of software engineering.</a:t>
            </a:r>
          </a:p>
          <a:p>
            <a:endParaRPr lang="en-US" dirty="0"/>
          </a:p>
          <a:p>
            <a:r>
              <a:rPr dirty="0"/>
              <a:t>Let’s talk about how we </a:t>
            </a:r>
            <a:r>
              <a:rPr dirty="0" err="1"/>
              <a:t>programme</a:t>
            </a:r>
            <a:r>
              <a:rPr dirty="0"/>
              <a:t> in a software development environment and why adopting some of these practices can be really beneficial for scientific research.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rPr lang="de-DE" dirty="0"/>
              <a:t>As </a:t>
            </a:r>
            <a:r>
              <a:rPr lang="de-DE" dirty="0" err="1"/>
              <a:t>opposed</a:t>
            </a:r>
            <a:r>
              <a:rPr lang="de-DE" dirty="0"/>
              <a:t> </a:t>
            </a:r>
            <a:r>
              <a:rPr lang="de-DE" dirty="0" err="1"/>
              <a:t>to</a:t>
            </a:r>
            <a:r>
              <a:rPr lang="de-DE" dirty="0"/>
              <a:t> </a:t>
            </a:r>
            <a:r>
              <a:rPr lang="de-DE" dirty="0" err="1"/>
              <a:t>waterfall</a:t>
            </a:r>
            <a:r>
              <a:rPr lang="de-DE" dirty="0"/>
              <a:t> </a:t>
            </a:r>
            <a:r>
              <a:rPr lang="de-DE" dirty="0" err="1"/>
              <a:t>model</a:t>
            </a:r>
            <a:endParaRPr lang="de-DE" dirty="0"/>
          </a:p>
          <a:p>
            <a:endParaRPr lang="de-DE" dirty="0"/>
          </a:p>
          <a:p>
            <a:r>
              <a:rPr lang="de-DE" dirty="0" err="1"/>
              <a:t>Reminder</a:t>
            </a:r>
            <a:endParaRPr lang="de-DE" dirty="0"/>
          </a:p>
          <a:p>
            <a:r>
              <a:rPr lang="de-DE" dirty="0"/>
              <a:t> 1) </a:t>
            </a:r>
            <a:r>
              <a:rPr lang="de-DE" dirty="0" err="1"/>
              <a:t>describe</a:t>
            </a:r>
            <a:r>
              <a:rPr lang="de-DE" dirty="0"/>
              <a:t> </a:t>
            </a:r>
            <a:r>
              <a:rPr lang="de-DE" dirty="0" err="1"/>
              <a:t>cycle</a:t>
            </a:r>
            <a:endParaRPr lang="de-DE" dirty="0"/>
          </a:p>
          <a:p>
            <a:r>
              <a:rPr lang="de-DE" dirty="0"/>
              <a:t> 2) </a:t>
            </a:r>
            <a:r>
              <a:rPr lang="de-DE" dirty="0" err="1"/>
              <a:t>short</a:t>
            </a:r>
            <a:r>
              <a:rPr lang="de-DE" dirty="0"/>
              <a:t> </a:t>
            </a:r>
            <a:r>
              <a:rPr lang="de-DE" dirty="0" err="1"/>
              <a:t>development</a:t>
            </a:r>
            <a:r>
              <a:rPr lang="de-DE" dirty="0"/>
              <a:t> </a:t>
            </a:r>
            <a:r>
              <a:rPr lang="de-DE" dirty="0" err="1"/>
              <a:t>cycles</a:t>
            </a:r>
            <a:r>
              <a:rPr lang="de-DE" dirty="0"/>
              <a:t>: </a:t>
            </a:r>
            <a:r>
              <a:rPr lang="de-DE" dirty="0" err="1"/>
              <a:t>granularity</a:t>
            </a:r>
            <a:r>
              <a:rPr lang="de-DE" dirty="0"/>
              <a:t> </a:t>
            </a:r>
            <a:r>
              <a:rPr lang="de-DE" dirty="0" err="1"/>
              <a:t>of</a:t>
            </a:r>
            <a:r>
              <a:rPr lang="de-DE" dirty="0"/>
              <a:t> </a:t>
            </a:r>
            <a:r>
              <a:rPr lang="de-DE" dirty="0" err="1"/>
              <a:t>chosen</a:t>
            </a:r>
            <a:r>
              <a:rPr lang="de-DE" dirty="0"/>
              <a:t> feature </a:t>
            </a:r>
            <a:r>
              <a:rPr lang="de-DE" dirty="0" err="1"/>
              <a:t>is</a:t>
            </a:r>
            <a:r>
              <a:rPr lang="de-DE" dirty="0"/>
              <a:t> </a:t>
            </a:r>
            <a:r>
              <a:rPr lang="de-DE" dirty="0" err="1"/>
              <a:t>important</a:t>
            </a:r>
            <a:endParaRPr lang="de-DE" dirty="0"/>
          </a:p>
          <a:p>
            <a:r>
              <a:rPr lang="de-DE" dirty="0"/>
              <a:t> 3) </a:t>
            </a:r>
            <a:r>
              <a:rPr lang="de-DE" dirty="0" err="1"/>
              <a:t>for</a:t>
            </a:r>
            <a:r>
              <a:rPr lang="de-DE" dirty="0"/>
              <a:t> all </a:t>
            </a:r>
            <a:r>
              <a:rPr lang="de-DE" dirty="0" err="1"/>
              <a:t>of</a:t>
            </a:r>
            <a:r>
              <a:rPr lang="de-DE" dirty="0"/>
              <a:t> </a:t>
            </a:r>
            <a:r>
              <a:rPr lang="de-DE" dirty="0" err="1"/>
              <a:t>these</a:t>
            </a:r>
            <a:r>
              <a:rPr lang="de-DE" dirty="0"/>
              <a:t> </a:t>
            </a:r>
            <a:r>
              <a:rPr lang="de-DE" dirty="0" err="1"/>
              <a:t>steps</a:t>
            </a:r>
            <a:r>
              <a:rPr lang="de-DE" dirty="0"/>
              <a:t> </a:t>
            </a:r>
            <a:r>
              <a:rPr lang="de-DE" dirty="0" err="1"/>
              <a:t>there</a:t>
            </a:r>
            <a:r>
              <a:rPr lang="de-DE" dirty="0"/>
              <a:t> </a:t>
            </a:r>
            <a:r>
              <a:rPr lang="de-DE" dirty="0" err="1"/>
              <a:t>are</a:t>
            </a:r>
            <a:r>
              <a:rPr lang="de-DE" dirty="0"/>
              <a:t> </a:t>
            </a:r>
            <a:r>
              <a:rPr lang="de-DE" dirty="0" err="1"/>
              <a:t>python</a:t>
            </a:r>
            <a:r>
              <a:rPr lang="de-DE" dirty="0"/>
              <a:t> </a:t>
            </a:r>
            <a:r>
              <a:rPr lang="de-DE" dirty="0" err="1"/>
              <a:t>tools</a:t>
            </a:r>
            <a:r>
              <a:rPr lang="de-DE" dirty="0"/>
              <a:t> </a:t>
            </a:r>
            <a:r>
              <a:rPr lang="de-DE" dirty="0" err="1"/>
              <a:t>to</a:t>
            </a:r>
            <a:r>
              <a:rPr lang="de-DE" dirty="0"/>
              <a:t> </a:t>
            </a:r>
            <a:r>
              <a:rPr lang="de-DE" dirty="0" err="1"/>
              <a:t>help</a:t>
            </a:r>
            <a:r>
              <a:rPr lang="de-DE" dirty="0"/>
              <a:t> </a:t>
            </a:r>
            <a:r>
              <a:rPr lang="de-DE" dirty="0" err="1"/>
              <a:t>you</a:t>
            </a:r>
            <a:endParaRPr lang="de-DE" dirty="0"/>
          </a:p>
          <a:p>
            <a:endParaRPr lang="de-DE" dirty="0"/>
          </a:p>
          <a:p>
            <a:endParaRPr lang="de-DE" dirty="0"/>
          </a:p>
          <a:p>
            <a:endParaRPr lang="de-DE" dirty="0"/>
          </a:p>
          <a:p>
            <a:r>
              <a:rPr lang="de-DE" dirty="0"/>
              <a:t>======</a:t>
            </a:r>
          </a:p>
          <a:p>
            <a:r>
              <a:rPr lang="de-DE" dirty="0" err="1"/>
              <a:t>Actually</a:t>
            </a:r>
            <a:r>
              <a:rPr lang="de-DE" dirty="0"/>
              <a:t> </a:t>
            </a:r>
            <a:r>
              <a:rPr lang="de-DE" dirty="0" err="1"/>
              <a:t>maybe</a:t>
            </a:r>
            <a:r>
              <a:rPr lang="de-DE" dirty="0"/>
              <a:t> </a:t>
            </a:r>
            <a:r>
              <a:rPr lang="de-DE" dirty="0" err="1"/>
              <a:t>it's</a:t>
            </a:r>
            <a:r>
              <a:rPr lang="de-DE" dirty="0"/>
              <a:t> </a:t>
            </a:r>
            <a:r>
              <a:rPr lang="de-DE" dirty="0" err="1"/>
              <a:t>better</a:t>
            </a:r>
            <a:r>
              <a:rPr lang="de-DE" dirty="0"/>
              <a:t> </a:t>
            </a:r>
            <a:r>
              <a:rPr lang="de-DE" dirty="0" err="1"/>
              <a:t>to</a:t>
            </a:r>
            <a:r>
              <a:rPr lang="de-DE" dirty="0"/>
              <a:t> </a:t>
            </a:r>
            <a:r>
              <a:rPr lang="de-DE" dirty="0" err="1"/>
              <a:t>show</a:t>
            </a:r>
            <a:r>
              <a:rPr lang="de-DE" dirty="0"/>
              <a:t> </a:t>
            </a:r>
            <a:r>
              <a:rPr lang="de-DE" dirty="0" err="1"/>
              <a:t>test</a:t>
            </a:r>
            <a:r>
              <a:rPr lang="de-DE" dirty="0"/>
              <a:t> and </a:t>
            </a:r>
            <a:r>
              <a:rPr lang="de-DE" dirty="0" err="1"/>
              <a:t>debug</a:t>
            </a:r>
            <a:r>
              <a:rPr lang="de-DE" dirty="0"/>
              <a:t> </a:t>
            </a:r>
            <a:r>
              <a:rPr lang="de-DE" dirty="0" err="1"/>
              <a:t>cycle</a:t>
            </a:r>
            <a:r>
              <a:rPr lang="de-DE" dirty="0"/>
              <a:t>?</a:t>
            </a:r>
          </a:p>
        </p:txBody>
      </p:sp>
    </p:spTree>
    <p:extLst>
      <p:ext uri="{BB962C8B-B14F-4D97-AF65-F5344CB8AC3E}">
        <p14:creationId xmlns:p14="http://schemas.microsoft.com/office/powerpoint/2010/main" val="315271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de-DE" dirty="0"/>
              <a:t> 3) </a:t>
            </a:r>
            <a:r>
              <a:rPr lang="de-DE" dirty="0" err="1"/>
              <a:t>for</a:t>
            </a:r>
            <a:r>
              <a:rPr lang="de-DE" dirty="0"/>
              <a:t> all </a:t>
            </a:r>
            <a:r>
              <a:rPr lang="de-DE" dirty="0" err="1"/>
              <a:t>of</a:t>
            </a:r>
            <a:r>
              <a:rPr lang="de-DE" dirty="0"/>
              <a:t> </a:t>
            </a:r>
            <a:r>
              <a:rPr lang="de-DE" dirty="0" err="1"/>
              <a:t>these</a:t>
            </a:r>
            <a:r>
              <a:rPr lang="de-DE" dirty="0"/>
              <a:t> </a:t>
            </a:r>
            <a:r>
              <a:rPr lang="de-DE" dirty="0" err="1"/>
              <a:t>steps</a:t>
            </a:r>
            <a:r>
              <a:rPr lang="de-DE" dirty="0"/>
              <a:t> </a:t>
            </a:r>
            <a:r>
              <a:rPr lang="de-DE" dirty="0" err="1"/>
              <a:t>there</a:t>
            </a:r>
            <a:r>
              <a:rPr lang="de-DE" dirty="0"/>
              <a:t> </a:t>
            </a:r>
            <a:r>
              <a:rPr lang="de-DE" dirty="0" err="1"/>
              <a:t>are</a:t>
            </a:r>
            <a:r>
              <a:rPr lang="de-DE" dirty="0"/>
              <a:t> </a:t>
            </a:r>
            <a:r>
              <a:rPr lang="de-DE" dirty="0" err="1"/>
              <a:t>python</a:t>
            </a:r>
            <a:r>
              <a:rPr lang="de-DE" dirty="0"/>
              <a:t> </a:t>
            </a:r>
            <a:r>
              <a:rPr lang="de-DE" dirty="0" err="1"/>
              <a:t>tools</a:t>
            </a:r>
            <a:r>
              <a:rPr lang="de-DE" dirty="0"/>
              <a:t> </a:t>
            </a:r>
            <a:r>
              <a:rPr lang="de-DE" dirty="0" err="1"/>
              <a:t>to</a:t>
            </a:r>
            <a:r>
              <a:rPr lang="de-DE" dirty="0"/>
              <a:t> </a:t>
            </a:r>
            <a:r>
              <a:rPr lang="de-DE" dirty="0" err="1"/>
              <a:t>help</a:t>
            </a:r>
            <a:r>
              <a:rPr lang="de-DE" dirty="0"/>
              <a:t> </a:t>
            </a:r>
            <a:r>
              <a:rPr lang="de-DE" dirty="0" err="1"/>
              <a:t>you</a:t>
            </a:r>
            <a:endParaRPr lang="de-DE"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Show </a:t>
            </a:r>
            <a:r>
              <a:rPr lang="de-DE" dirty="0" err="1"/>
              <a:t>of</a:t>
            </a:r>
            <a:r>
              <a:rPr lang="de-DE" dirty="0"/>
              <a:t> </a:t>
            </a:r>
            <a:r>
              <a:rPr lang="de-DE" dirty="0" err="1"/>
              <a:t>hands</a:t>
            </a:r>
            <a:r>
              <a:rPr lang="de-DE" dirty="0"/>
              <a:t>, </a:t>
            </a:r>
            <a:r>
              <a:rPr lang="de-DE" dirty="0" err="1"/>
              <a:t>who</a:t>
            </a:r>
            <a:r>
              <a:rPr lang="de-DE" dirty="0"/>
              <a:t> </a:t>
            </a:r>
            <a:r>
              <a:rPr lang="de-DE" dirty="0" err="1"/>
              <a:t>is</a:t>
            </a:r>
            <a:r>
              <a:rPr lang="de-DE" dirty="0"/>
              <a:t> </a:t>
            </a:r>
            <a:r>
              <a:rPr lang="de-DE" dirty="0" err="1"/>
              <a:t>absolutely</a:t>
            </a:r>
            <a:r>
              <a:rPr lang="de-DE" dirty="0"/>
              <a:t> </a:t>
            </a:r>
            <a:r>
              <a:rPr lang="de-DE" dirty="0" err="1"/>
              <a:t>confident</a:t>
            </a:r>
            <a:r>
              <a:rPr lang="de-DE" dirty="0"/>
              <a:t> </a:t>
            </a:r>
            <a:r>
              <a:rPr lang="de-DE" dirty="0" err="1"/>
              <a:t>that</a:t>
            </a:r>
            <a:r>
              <a:rPr lang="de-DE" dirty="0"/>
              <a:t> </a:t>
            </a:r>
            <a:r>
              <a:rPr lang="de-DE" dirty="0" err="1"/>
              <a:t>the</a:t>
            </a:r>
            <a:r>
              <a:rPr lang="de-DE" dirty="0"/>
              <a:t> code </a:t>
            </a:r>
            <a:r>
              <a:rPr lang="de-DE" dirty="0" err="1"/>
              <a:t>they</a:t>
            </a:r>
            <a:r>
              <a:rPr lang="de-DE" dirty="0"/>
              <a:t> </a:t>
            </a:r>
            <a:r>
              <a:rPr lang="de-DE" dirty="0" err="1"/>
              <a:t>have</a:t>
            </a:r>
            <a:r>
              <a:rPr lang="de-DE" dirty="0"/>
              <a:t> </a:t>
            </a:r>
            <a:r>
              <a:rPr lang="de-DE" dirty="0" err="1"/>
              <a:t>written</a:t>
            </a:r>
            <a:r>
              <a:rPr lang="de-DE" dirty="0"/>
              <a:t> </a:t>
            </a:r>
            <a:r>
              <a:rPr lang="de-DE" dirty="0" err="1"/>
              <a:t>for</a:t>
            </a:r>
            <a:r>
              <a:rPr lang="de-DE" dirty="0"/>
              <a:t> </a:t>
            </a:r>
            <a:r>
              <a:rPr lang="de-DE" dirty="0" err="1"/>
              <a:t>their</a:t>
            </a:r>
            <a:r>
              <a:rPr lang="de-DE" dirty="0"/>
              <a:t> </a:t>
            </a:r>
            <a:r>
              <a:rPr lang="de-DE" dirty="0" err="1"/>
              <a:t>research</a:t>
            </a:r>
            <a:r>
              <a:rPr lang="de-DE" dirty="0"/>
              <a:t> </a:t>
            </a:r>
            <a:r>
              <a:rPr lang="de-DE" dirty="0" err="1"/>
              <a:t>is</a:t>
            </a:r>
            <a:r>
              <a:rPr lang="de-DE" dirty="0"/>
              <a:t> </a:t>
            </a:r>
            <a:r>
              <a:rPr lang="de-DE" dirty="0" err="1"/>
              <a:t>completely</a:t>
            </a:r>
            <a:r>
              <a:rPr lang="de-DE" dirty="0"/>
              <a:t> </a:t>
            </a:r>
            <a:r>
              <a:rPr lang="de-DE" dirty="0" err="1"/>
              <a:t>correct</a:t>
            </a:r>
            <a:r>
              <a:rPr lang="de-DE" dirty="0"/>
              <a:t> and </a:t>
            </a:r>
            <a:r>
              <a:rPr lang="de-DE" dirty="0" err="1"/>
              <a:t>has</a:t>
            </a:r>
            <a:r>
              <a:rPr lang="de-DE" dirty="0"/>
              <a:t> </a:t>
            </a:r>
            <a:r>
              <a:rPr lang="de-DE" dirty="0" err="1"/>
              <a:t>no</a:t>
            </a:r>
            <a:r>
              <a:rPr lang="de-DE" dirty="0"/>
              <a:t> </a:t>
            </a:r>
            <a:r>
              <a:rPr lang="de-DE" dirty="0" err="1"/>
              <a:t>bugs</a:t>
            </a:r>
            <a:r>
              <a:rPr lang="de-DE" dirty="0"/>
              <a:t>. </a:t>
            </a:r>
          </a:p>
        </p:txBody>
      </p:sp>
    </p:spTree>
    <p:extLst>
      <p:ext uri="{BB962C8B-B14F-4D97-AF65-F5344CB8AC3E}">
        <p14:creationId xmlns:p14="http://schemas.microsoft.com/office/powerpoint/2010/main" val="396413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rPr lang="de-DE" dirty="0"/>
              <a:t>2) </a:t>
            </a:r>
            <a:r>
              <a:rPr lang="de-DE" dirty="0" err="1"/>
              <a:t>insert</a:t>
            </a:r>
            <a:r>
              <a:rPr lang="de-DE" dirty="0"/>
              <a:t> </a:t>
            </a:r>
            <a:r>
              <a:rPr lang="de-DE" dirty="0" err="1"/>
              <a:t>example</a:t>
            </a:r>
            <a:r>
              <a:rPr lang="de-DE" dirty="0"/>
              <a:t> </a:t>
            </a:r>
            <a:r>
              <a:rPr lang="de-DE" dirty="0" err="1"/>
              <a:t>from</a:t>
            </a:r>
            <a:r>
              <a:rPr lang="de-DE" dirty="0"/>
              <a:t> </a:t>
            </a:r>
            <a:r>
              <a:rPr lang="de-DE" dirty="0" err="1"/>
              <a:t>yesterday</a:t>
            </a:r>
            <a:r>
              <a:rPr lang="de-DE" dirty="0"/>
              <a:t> / </a:t>
            </a:r>
            <a:r>
              <a:rPr lang="de-DE" dirty="0" err="1"/>
              <a:t>today</a:t>
            </a:r>
            <a:r>
              <a:rPr lang="de-DE" dirty="0"/>
              <a:t> </a:t>
            </a:r>
            <a:r>
              <a:rPr lang="de-DE" dirty="0" err="1"/>
              <a:t>morning</a:t>
            </a:r>
            <a:endParaRPr lang="de-DE" dirty="0"/>
          </a:p>
          <a:p>
            <a:endParaRPr lang="de-DE" dirty="0"/>
          </a:p>
          <a:p>
            <a:endParaRPr lang="de-DE" dirty="0"/>
          </a:p>
          <a:p>
            <a:r>
              <a:rPr lang="de-DE" dirty="0"/>
              <a:t>3) Even </a:t>
            </a:r>
            <a:r>
              <a:rPr lang="de-DE" dirty="0" err="1"/>
              <a:t>if</a:t>
            </a:r>
            <a:r>
              <a:rPr lang="de-DE" dirty="0"/>
              <a:t> </a:t>
            </a:r>
            <a:r>
              <a:rPr lang="de-DE" dirty="0" err="1"/>
              <a:t>you</a:t>
            </a:r>
            <a:r>
              <a:rPr lang="de-DE" dirty="0"/>
              <a:t> </a:t>
            </a:r>
            <a:r>
              <a:rPr lang="de-DE" dirty="0" err="1"/>
              <a:t>never</a:t>
            </a:r>
            <a:r>
              <a:rPr lang="de-DE" dirty="0"/>
              <a:t> </a:t>
            </a:r>
            <a:r>
              <a:rPr lang="de-DE" dirty="0" err="1"/>
              <a:t>work</a:t>
            </a:r>
            <a:r>
              <a:rPr lang="de-DE" dirty="0"/>
              <a:t> </a:t>
            </a:r>
            <a:r>
              <a:rPr lang="de-DE" dirty="0" err="1"/>
              <a:t>with</a:t>
            </a:r>
            <a:r>
              <a:rPr lang="de-DE" dirty="0"/>
              <a:t> </a:t>
            </a:r>
            <a:r>
              <a:rPr lang="de-DE" dirty="0" err="1"/>
              <a:t>anyone</a:t>
            </a:r>
            <a:r>
              <a:rPr lang="de-DE" dirty="0"/>
              <a:t> </a:t>
            </a:r>
            <a:r>
              <a:rPr lang="de-DE" dirty="0" err="1"/>
              <a:t>else</a:t>
            </a:r>
            <a:r>
              <a:rPr lang="de-DE" dirty="0"/>
              <a:t>, </a:t>
            </a:r>
            <a:r>
              <a:rPr lang="de-DE" dirty="0" err="1"/>
              <a:t>write</a:t>
            </a:r>
            <a:r>
              <a:rPr lang="de-DE" dirty="0"/>
              <a:t> all </a:t>
            </a:r>
            <a:r>
              <a:rPr lang="de-DE" dirty="0" err="1"/>
              <a:t>your</a:t>
            </a:r>
            <a:r>
              <a:rPr lang="de-DE" dirty="0"/>
              <a:t> code </a:t>
            </a:r>
            <a:r>
              <a:rPr lang="de-DE" dirty="0" err="1"/>
              <a:t>into</a:t>
            </a:r>
            <a:r>
              <a:rPr lang="de-DE" dirty="0"/>
              <a:t> </a:t>
            </a:r>
            <a:r>
              <a:rPr lang="de-DE" dirty="0" err="1"/>
              <a:t>one</a:t>
            </a:r>
            <a:r>
              <a:rPr lang="de-DE" dirty="0"/>
              <a:t> </a:t>
            </a:r>
            <a:r>
              <a:rPr lang="de-DE" dirty="0" err="1"/>
              <a:t>jupyter</a:t>
            </a:r>
            <a:r>
              <a:rPr lang="de-DE" dirty="0"/>
              <a:t> </a:t>
            </a:r>
            <a:r>
              <a:rPr lang="de-DE" dirty="0" err="1"/>
              <a:t>notebook</a:t>
            </a:r>
            <a:r>
              <a:rPr lang="de-DE" dirty="0"/>
              <a:t> </a:t>
            </a:r>
            <a:r>
              <a:rPr lang="de-DE" dirty="0" err="1"/>
              <a:t>that</a:t>
            </a:r>
            <a:r>
              <a:rPr lang="de-DE" dirty="0"/>
              <a:t> </a:t>
            </a:r>
            <a:r>
              <a:rPr lang="de-DE" dirty="0" err="1"/>
              <a:t>noone</a:t>
            </a:r>
            <a:r>
              <a:rPr lang="de-DE" dirty="0"/>
              <a:t> </a:t>
            </a:r>
            <a:r>
              <a:rPr lang="de-DE" dirty="0" err="1"/>
              <a:t>ever</a:t>
            </a:r>
            <a:r>
              <a:rPr lang="de-DE" dirty="0"/>
              <a:t> </a:t>
            </a:r>
            <a:r>
              <a:rPr lang="de-DE" dirty="0" err="1"/>
              <a:t>edits</a:t>
            </a:r>
            <a:r>
              <a:rPr lang="de-DE" dirty="0"/>
              <a:t>, </a:t>
            </a:r>
            <a:r>
              <a:rPr lang="de-DE" dirty="0" err="1"/>
              <a:t>then</a:t>
            </a:r>
            <a:r>
              <a:rPr lang="de-DE" dirty="0"/>
              <a:t> </a:t>
            </a:r>
            <a:r>
              <a:rPr lang="de-DE" dirty="0" err="1"/>
              <a:t>you</a:t>
            </a:r>
            <a:r>
              <a:rPr lang="de-DE" dirty="0"/>
              <a:t> still </a:t>
            </a:r>
            <a:r>
              <a:rPr lang="de-DE" dirty="0" err="1"/>
              <a:t>would</a:t>
            </a:r>
            <a:r>
              <a:rPr lang="de-DE" dirty="0"/>
              <a:t> like </a:t>
            </a:r>
            <a:r>
              <a:rPr lang="de-DE" dirty="0" err="1"/>
              <a:t>to</a:t>
            </a:r>
            <a:r>
              <a:rPr lang="de-DE" dirty="0"/>
              <a:t> </a:t>
            </a:r>
            <a:r>
              <a:rPr lang="de-DE" dirty="0" err="1"/>
              <a:t>be</a:t>
            </a:r>
            <a:r>
              <a:rPr lang="de-DE" dirty="0"/>
              <a:t> </a:t>
            </a:r>
            <a:r>
              <a:rPr lang="de-DE" dirty="0" err="1"/>
              <a:t>sure</a:t>
            </a:r>
            <a:r>
              <a:rPr lang="de-DE" dirty="0"/>
              <a:t> </a:t>
            </a:r>
            <a:r>
              <a:rPr lang="de-DE" dirty="0" err="1"/>
              <a:t>that</a:t>
            </a:r>
            <a:r>
              <a:rPr lang="de-DE" dirty="0"/>
              <a:t> </a:t>
            </a:r>
            <a:r>
              <a:rPr lang="de-DE" dirty="0" err="1"/>
              <a:t>it</a:t>
            </a:r>
            <a:r>
              <a:rPr lang="de-DE" dirty="0"/>
              <a:t> </a:t>
            </a:r>
            <a:r>
              <a:rPr lang="de-DE" dirty="0" err="1"/>
              <a:t>actually</a:t>
            </a:r>
            <a:r>
              <a:rPr lang="de-DE" dirty="0"/>
              <a:t> </a:t>
            </a:r>
            <a:r>
              <a:rPr lang="de-DE" dirty="0" err="1"/>
              <a:t>does</a:t>
            </a:r>
            <a:r>
              <a:rPr lang="de-DE" dirty="0"/>
              <a:t> </a:t>
            </a:r>
            <a:r>
              <a:rPr lang="de-DE" dirty="0" err="1"/>
              <a:t>what</a:t>
            </a:r>
            <a:r>
              <a:rPr lang="de-DE" dirty="0"/>
              <a:t> </a:t>
            </a:r>
            <a:r>
              <a:rPr lang="de-DE" dirty="0" err="1"/>
              <a:t>it</a:t>
            </a:r>
            <a:r>
              <a:rPr lang="de-DE" dirty="0"/>
              <a:t> </a:t>
            </a:r>
            <a:r>
              <a:rPr lang="de-DE" dirty="0" err="1"/>
              <a:t>does</a:t>
            </a:r>
            <a:endParaRPr lang="de-DE" dirty="0"/>
          </a:p>
          <a:p>
            <a:r>
              <a:rPr lang="de-DE" dirty="0"/>
              <a:t>[… </a:t>
            </a:r>
            <a:r>
              <a:rPr lang="de-DE" dirty="0" err="1"/>
              <a:t>slide</a:t>
            </a:r>
            <a:r>
              <a:rPr lang="de-DE" dirty="0"/>
              <a:t> …]</a:t>
            </a:r>
          </a:p>
          <a:p>
            <a:pPr marL="0" marR="0" lvl="0" indent="0" defTabSz="914400" eaLnBrk="1" fontAlgn="auto" latinLnBrk="0" hangingPunct="1">
              <a:lnSpc>
                <a:spcPct val="100000"/>
              </a:lnSpc>
              <a:spcBef>
                <a:spcPts val="400"/>
              </a:spcBef>
              <a:spcAft>
                <a:spcPts val="0"/>
              </a:spcAft>
              <a:buClrTx/>
              <a:buSzTx/>
              <a:buFontTx/>
              <a:buNone/>
              <a:tabLst/>
              <a:defRPr/>
            </a:pPr>
            <a:r>
              <a:rPr lang="de-DE" dirty="0" err="1"/>
              <a:t>If</a:t>
            </a:r>
            <a:r>
              <a:rPr lang="de-DE" dirty="0"/>
              <a:t> </a:t>
            </a:r>
            <a:r>
              <a:rPr lang="de-DE" dirty="0" err="1"/>
              <a:t>we</a:t>
            </a:r>
            <a:r>
              <a:rPr lang="de-DE" dirty="0"/>
              <a:t> </a:t>
            </a:r>
            <a:r>
              <a:rPr lang="de-DE" dirty="0" err="1"/>
              <a:t>think</a:t>
            </a:r>
            <a:r>
              <a:rPr lang="de-DE" dirty="0"/>
              <a:t> </a:t>
            </a:r>
            <a:r>
              <a:rPr lang="de-DE" dirty="0" err="1"/>
              <a:t>about</a:t>
            </a:r>
            <a:r>
              <a:rPr lang="de-DE" dirty="0"/>
              <a:t> </a:t>
            </a:r>
            <a:r>
              <a:rPr lang="de-DE" dirty="0" err="1"/>
              <a:t>correctness</a:t>
            </a:r>
            <a:r>
              <a:rPr lang="de-DE" dirty="0"/>
              <a:t> in </a:t>
            </a:r>
            <a:r>
              <a:rPr lang="de-DE" dirty="0" err="1"/>
              <a:t>computational</a:t>
            </a:r>
            <a:r>
              <a:rPr lang="de-DE" dirty="0"/>
              <a:t> </a:t>
            </a:r>
            <a:r>
              <a:rPr lang="de-DE" dirty="0" err="1"/>
              <a:t>science</a:t>
            </a:r>
            <a:r>
              <a:rPr lang="de-DE" dirty="0"/>
              <a:t> - </a:t>
            </a:r>
            <a:r>
              <a:rPr lang="de-DE" dirty="0" err="1"/>
              <a:t>there</a:t>
            </a:r>
            <a:r>
              <a:rPr lang="de-DE" dirty="0"/>
              <a:t> </a:t>
            </a:r>
            <a:r>
              <a:rPr lang="de-DE" dirty="0" err="1"/>
              <a:t>is</a:t>
            </a:r>
            <a:r>
              <a:rPr lang="de-DE" dirty="0"/>
              <a:t> </a:t>
            </a:r>
            <a:r>
              <a:rPr lang="de-DE" dirty="0" err="1"/>
              <a:t>incorrect</a:t>
            </a:r>
            <a:r>
              <a:rPr lang="de-DE" dirty="0"/>
              <a:t> and </a:t>
            </a:r>
            <a:r>
              <a:rPr lang="de-DE" dirty="0" err="1"/>
              <a:t>there</a:t>
            </a:r>
            <a:r>
              <a:rPr lang="de-DE" dirty="0"/>
              <a:t> </a:t>
            </a:r>
            <a:r>
              <a:rPr lang="de-DE" dirty="0" err="1"/>
              <a:t>is</a:t>
            </a:r>
            <a:r>
              <a:rPr lang="de-DE" dirty="0"/>
              <a:t> INCORRECT</a:t>
            </a:r>
          </a:p>
          <a:p>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Made up plot, not backed by any data; and no error bars!</a:t>
            </a:r>
          </a:p>
          <a:p>
            <a:r>
              <a:t>This slide is supposed to scare you into listening to the rest</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0">
    <p:bg>
      <p:bgPr>
        <a:solidFill>
          <a:srgbClr val="000000"/>
        </a:solid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0"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1"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903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412775"/>
            <a:ext cx="10515600" cy="4764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3"/>
          <a:stretch>
            <a:fillRect/>
          </a:stretch>
        </p:blipFill>
        <p:spPr>
          <a:xfrm>
            <a:off x="-96688" y="0"/>
            <a:ext cx="12288688" cy="6858000"/>
          </a:xfrm>
          <a:prstGeom prst="rect">
            <a:avLst/>
          </a:prstGeom>
          <a:ln w="12700">
            <a:miter lim="400000"/>
          </a:ln>
        </p:spPr>
      </p:pic>
      <p:sp>
        <p:nvSpPr>
          <p:cNvPr id="102" name="Title 1"/>
          <p:cNvSpPr txBox="1">
            <a:spLocks noGrp="1"/>
          </p:cNvSpPr>
          <p:nvPr>
            <p:ph type="ctrTitle"/>
          </p:nvPr>
        </p:nvSpPr>
        <p:spPr>
          <a:xfrm>
            <a:off x="263351" y="260647"/>
            <a:ext cx="10081122" cy="1702369"/>
          </a:xfrm>
          <a:prstGeom prst="rect">
            <a:avLst/>
          </a:prstGeom>
        </p:spPr>
        <p:txBody>
          <a:bodyPr>
            <a:normAutofit fontScale="90000"/>
          </a:bodyPr>
          <a:lstStyle/>
          <a:p>
            <a:pPr algn="l" defTabSz="841247">
              <a:defRPr sz="7360">
                <a:effectLst>
                  <a:outerShdw blurRad="46736" dist="35052" dir="2700000" rotWithShape="0">
                    <a:srgbClr val="000000">
                      <a:alpha val="40000"/>
                    </a:srgbClr>
                  </a:outerShdw>
                </a:effectLst>
              </a:defRPr>
            </a:pPr>
            <a:r>
              <a:t>Testing scientific code</a:t>
            </a:r>
            <a:br/>
            <a:r>
              <a:rPr sz="4416"/>
              <a:t>Because you’re worth it</a:t>
            </a:r>
          </a:p>
        </p:txBody>
      </p:sp>
      <p:sp>
        <p:nvSpPr>
          <p:cNvPr id="103" name="Subtitle 2"/>
          <p:cNvSpPr txBox="1">
            <a:spLocks noGrp="1"/>
          </p:cNvSpPr>
          <p:nvPr>
            <p:ph type="subTitle" sz="quarter" idx="1"/>
          </p:nvPr>
        </p:nvSpPr>
        <p:spPr>
          <a:xfrm>
            <a:off x="263351" y="6014637"/>
            <a:ext cx="6839197" cy="548286"/>
          </a:xfrm>
          <a:prstGeom prst="rect">
            <a:avLst/>
          </a:prstGeom>
        </p:spPr>
        <p:txBody>
          <a:bodyPr>
            <a:normAutofit/>
          </a:bodyPr>
          <a:lstStyle>
            <a:lvl1pPr defTabSz="886968">
              <a:spcBef>
                <a:spcPts val="900"/>
              </a:spcBef>
              <a:defRPr sz="3104">
                <a:solidFill>
                  <a:srgbClr val="FFFFFF"/>
                </a:solidFill>
                <a:effectLst>
                  <a:outerShdw blurRad="49276" dist="36957" dir="2700000" rotWithShape="0">
                    <a:srgbClr val="000000">
                      <a:alpha val="40000"/>
                    </a:srgbClr>
                  </a:outerShdw>
                </a:effectLst>
              </a:defRPr>
            </a:lvl1pPr>
          </a:lstStyle>
          <a:p>
            <a:r>
              <a:rPr dirty="0"/>
              <a:t>Lisa </a:t>
            </a:r>
            <a:r>
              <a:rPr dirty="0" err="1"/>
              <a:t>Schwetlick</a:t>
            </a:r>
            <a:r>
              <a:rPr lang="en-US" dirty="0"/>
              <a:t> and </a:t>
            </a:r>
            <a:r>
              <a:rPr lang="de-DE" dirty="0"/>
              <a:t>Pamela </a:t>
            </a:r>
            <a:r>
              <a:rPr lang="de-DE" dirty="0" err="1"/>
              <a:t>Hathway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ooter Placeholder 4"/>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222" name="Rectangle 10246"/>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223"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224" name="Date Placeholder 1"/>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225"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lvl1pPr>
          </a:lstStyle>
          <a:p>
            <a:fld id="{86CB4B4D-7CA3-9044-876B-883B54F8677D}" type="slidenum">
              <a:t>10</a:t>
            </a:fld>
            <a:endParaRPr/>
          </a:p>
        </p:txBody>
      </p:sp>
      <p:sp>
        <p:nvSpPr>
          <p:cNvPr id="226" name="TextBox 5"/>
          <p:cNvSpPr txBox="1"/>
          <p:nvPr/>
        </p:nvSpPr>
        <p:spPr>
          <a:xfrm>
            <a:off x="1569719" y="1122361"/>
            <a:ext cx="9052562" cy="12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Why test scientific code?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29" name="Title 1"/>
          <p:cNvSpPr txBox="1">
            <a:spLocks noGrp="1"/>
          </p:cNvSpPr>
          <p:nvPr>
            <p:ph type="title"/>
          </p:nvPr>
        </p:nvSpPr>
        <p:spPr>
          <a:xfrm>
            <a:off x="838200" y="365125"/>
            <a:ext cx="10515600" cy="903634"/>
          </a:xfrm>
          <a:prstGeom prst="rect">
            <a:avLst/>
          </a:prstGeom>
        </p:spPr>
        <p:txBody>
          <a:bodyPr/>
          <a:lstStyle/>
          <a:p>
            <a:r>
              <a:t>Why write tests at all?</a:t>
            </a:r>
          </a:p>
        </p:txBody>
      </p:sp>
      <p:sp>
        <p:nvSpPr>
          <p:cNvPr id="230" name="Content Placeholder 2"/>
          <p:cNvSpPr txBox="1">
            <a:spLocks noGrp="1"/>
          </p:cNvSpPr>
          <p:nvPr>
            <p:ph type="body" idx="1"/>
          </p:nvPr>
        </p:nvSpPr>
        <p:spPr>
          <a:xfrm>
            <a:off x="838200" y="1412775"/>
            <a:ext cx="10515600" cy="5001985"/>
          </a:xfrm>
          <a:prstGeom prst="rect">
            <a:avLst/>
          </a:prstGeom>
        </p:spPr>
        <p:txBody>
          <a:bodyPr>
            <a:normAutofit/>
          </a:bodyPr>
          <a:lstStyle/>
          <a:p>
            <a:pPr>
              <a:defRPr b="1"/>
            </a:pPr>
            <a:r>
              <a:rPr dirty="0"/>
              <a:t>Confidence while </a:t>
            </a:r>
            <a:r>
              <a:rPr lang="en-US" dirty="0"/>
              <a:t>re-using code</a:t>
            </a:r>
            <a:r>
              <a:rPr dirty="0"/>
              <a:t>:</a:t>
            </a:r>
          </a:p>
          <a:p>
            <a:pPr marL="685800" lvl="1" indent="-228600">
              <a:spcBef>
                <a:spcPts val="500"/>
              </a:spcBef>
              <a:defRPr sz="2400"/>
            </a:pPr>
            <a:r>
              <a:rPr dirty="0"/>
              <a:t>Write the code once and use it confidently everywhere else: </a:t>
            </a:r>
            <a:br>
              <a:rPr dirty="0"/>
            </a:br>
            <a:r>
              <a:rPr dirty="0">
                <a:solidFill>
                  <a:srgbClr val="FF1148"/>
                </a:solidFill>
              </a:rPr>
              <a:t>avoid the </a:t>
            </a:r>
            <a:r>
              <a:rPr i="1" dirty="0">
                <a:solidFill>
                  <a:srgbClr val="FF1148"/>
                </a:solidFill>
              </a:rPr>
              <a:t>negative result</a:t>
            </a:r>
            <a:r>
              <a:rPr dirty="0">
                <a:solidFill>
                  <a:srgbClr val="FF1148"/>
                </a:solidFill>
              </a:rPr>
              <a:t> effect!</a:t>
            </a:r>
          </a:p>
          <a:p>
            <a:pPr>
              <a:defRPr b="1"/>
            </a:pPr>
            <a:r>
              <a:rPr lang="de-DE" dirty="0"/>
              <a:t>Confidence </a:t>
            </a:r>
            <a:r>
              <a:rPr lang="de-DE" dirty="0" err="1"/>
              <a:t>while</a:t>
            </a:r>
            <a:r>
              <a:rPr lang="de-DE" dirty="0"/>
              <a:t> </a:t>
            </a:r>
            <a:r>
              <a:rPr lang="de-DE" dirty="0" err="1"/>
              <a:t>editing</a:t>
            </a:r>
            <a:r>
              <a:rPr lang="de-DE" dirty="0"/>
              <a:t> code:</a:t>
            </a:r>
          </a:p>
          <a:p>
            <a:pPr marL="685800" lvl="1">
              <a:spcBef>
                <a:spcPts val="500"/>
              </a:spcBef>
              <a:defRPr sz="2400"/>
            </a:pPr>
            <a:r>
              <a:rPr lang="de-DE" dirty="0" err="1"/>
              <a:t>When</a:t>
            </a:r>
            <a:r>
              <a:rPr lang="de-DE" dirty="0"/>
              <a:t> </a:t>
            </a:r>
            <a:r>
              <a:rPr lang="de-DE" dirty="0" err="1"/>
              <a:t>you</a:t>
            </a:r>
            <a:r>
              <a:rPr lang="de-DE" dirty="0"/>
              <a:t> </a:t>
            </a:r>
            <a:r>
              <a:rPr lang="de-DE" dirty="0" err="1"/>
              <a:t>have</a:t>
            </a:r>
            <a:r>
              <a:rPr lang="de-DE" dirty="0"/>
              <a:t> </a:t>
            </a:r>
            <a:r>
              <a:rPr lang="de-DE" dirty="0" err="1"/>
              <a:t>tests</a:t>
            </a:r>
            <a:r>
              <a:rPr lang="de-DE" dirty="0"/>
              <a:t>, </a:t>
            </a:r>
            <a:r>
              <a:rPr lang="de-DE" dirty="0" err="1"/>
              <a:t>you</a:t>
            </a:r>
            <a:r>
              <a:rPr lang="de-DE" dirty="0"/>
              <a:t> </a:t>
            </a:r>
            <a:r>
              <a:rPr lang="de-DE" dirty="0" err="1"/>
              <a:t>can</a:t>
            </a:r>
            <a:r>
              <a:rPr lang="de-DE" dirty="0"/>
              <a:t> </a:t>
            </a:r>
            <a:r>
              <a:rPr lang="de-DE" dirty="0" err="1"/>
              <a:t>change</a:t>
            </a:r>
            <a:r>
              <a:rPr lang="de-DE" dirty="0"/>
              <a:t> </a:t>
            </a:r>
            <a:r>
              <a:rPr lang="de-DE" dirty="0" err="1"/>
              <a:t>any</a:t>
            </a:r>
            <a:r>
              <a:rPr lang="de-DE" dirty="0"/>
              <a:t> </a:t>
            </a:r>
            <a:r>
              <a:rPr lang="de-DE" dirty="0" err="1"/>
              <a:t>part</a:t>
            </a:r>
            <a:r>
              <a:rPr lang="de-DE" dirty="0"/>
              <a:t> </a:t>
            </a:r>
            <a:r>
              <a:rPr lang="de-DE" dirty="0" err="1"/>
              <a:t>of</a:t>
            </a:r>
            <a:r>
              <a:rPr lang="de-DE" dirty="0"/>
              <a:t> </a:t>
            </a:r>
            <a:r>
              <a:rPr lang="de-DE" dirty="0" err="1"/>
              <a:t>your</a:t>
            </a:r>
            <a:r>
              <a:rPr lang="de-DE" dirty="0"/>
              <a:t> code and </a:t>
            </a:r>
            <a:r>
              <a:rPr lang="de-DE" dirty="0" err="1"/>
              <a:t>you</a:t>
            </a:r>
            <a:r>
              <a:rPr lang="de-DE" dirty="0"/>
              <a:t> will </a:t>
            </a:r>
            <a:r>
              <a:rPr lang="de-DE" dirty="0" err="1"/>
              <a:t>be</a:t>
            </a:r>
            <a:r>
              <a:rPr lang="de-DE" dirty="0"/>
              <a:t> </a:t>
            </a:r>
            <a:r>
              <a:rPr lang="de-DE" dirty="0" err="1"/>
              <a:t>confident</a:t>
            </a:r>
            <a:r>
              <a:rPr lang="de-DE" dirty="0"/>
              <a:t> </a:t>
            </a:r>
            <a:r>
              <a:rPr lang="de-DE" dirty="0" err="1"/>
              <a:t>that</a:t>
            </a:r>
            <a:r>
              <a:rPr lang="de-DE" dirty="0"/>
              <a:t> </a:t>
            </a:r>
            <a:r>
              <a:rPr lang="de-DE" dirty="0" err="1"/>
              <a:t>you</a:t>
            </a:r>
            <a:r>
              <a:rPr lang="de-DE" dirty="0"/>
              <a:t> </a:t>
            </a:r>
            <a:r>
              <a:rPr lang="de-DE" dirty="0" err="1"/>
              <a:t>have</a:t>
            </a:r>
            <a:r>
              <a:rPr lang="de-DE" dirty="0"/>
              <a:t> not </a:t>
            </a:r>
            <a:r>
              <a:rPr lang="de-DE" dirty="0" err="1"/>
              <a:t>changed</a:t>
            </a:r>
            <a:r>
              <a:rPr lang="de-DE" dirty="0"/>
              <a:t> </a:t>
            </a:r>
            <a:r>
              <a:rPr lang="de-DE" dirty="0" err="1"/>
              <a:t>the</a:t>
            </a:r>
            <a:r>
              <a:rPr lang="de-DE" dirty="0"/>
              <a:t> </a:t>
            </a:r>
            <a:r>
              <a:rPr lang="de-DE" dirty="0" err="1"/>
              <a:t>result</a:t>
            </a:r>
            <a:endParaRPr lang="de-DE" dirty="0"/>
          </a:p>
          <a:p>
            <a:pPr marL="1196339" lvl="2">
              <a:spcBef>
                <a:spcPts val="500"/>
              </a:spcBef>
              <a:defRPr sz="2400"/>
            </a:pPr>
            <a:r>
              <a:rPr lang="de-DE" dirty="0" err="1"/>
              <a:t>change</a:t>
            </a:r>
            <a:r>
              <a:rPr lang="de-DE" dirty="0"/>
              <a:t> </a:t>
            </a:r>
            <a:r>
              <a:rPr lang="de-DE" dirty="0" err="1"/>
              <a:t>any</a:t>
            </a:r>
            <a:r>
              <a:rPr lang="de-DE" dirty="0"/>
              <a:t> </a:t>
            </a:r>
            <a:r>
              <a:rPr lang="de-DE" dirty="0" err="1"/>
              <a:t>line</a:t>
            </a:r>
            <a:r>
              <a:rPr lang="de-DE" dirty="0"/>
              <a:t> in </a:t>
            </a:r>
            <a:r>
              <a:rPr lang="de-DE" dirty="0" err="1"/>
              <a:t>the</a:t>
            </a:r>
            <a:r>
              <a:rPr lang="de-DE" dirty="0"/>
              <a:t> code </a:t>
            </a:r>
          </a:p>
          <a:p>
            <a:pPr marL="1196339" lvl="2">
              <a:spcBef>
                <a:spcPts val="500"/>
              </a:spcBef>
              <a:defRPr sz="2400"/>
            </a:pPr>
            <a:r>
              <a:rPr lang="en-US" dirty="0"/>
              <a:t>Refactor to improve readability/speed/memory usage</a:t>
            </a:r>
            <a:endParaRPr dirty="0"/>
          </a:p>
          <a:p>
            <a:pPr>
              <a:defRPr b="1"/>
            </a:pPr>
            <a:r>
              <a:rPr dirty="0"/>
              <a:t>Confidence in correctness:</a:t>
            </a:r>
          </a:p>
          <a:p>
            <a:pPr marL="685800" lvl="1" indent="-228600">
              <a:spcBef>
                <a:spcPts val="500"/>
              </a:spcBef>
              <a:defRPr sz="2400"/>
            </a:pPr>
            <a:r>
              <a:rPr dirty="0"/>
              <a:t>Correctness is main requirement for scientific code</a:t>
            </a:r>
          </a:p>
          <a:p>
            <a:pPr marL="685800" lvl="1" indent="-228600">
              <a:spcBef>
                <a:spcPts val="500"/>
              </a:spcBef>
              <a:defRPr sz="2400"/>
            </a:pPr>
            <a:r>
              <a:rPr dirty="0"/>
              <a:t>You </a:t>
            </a:r>
            <a:r>
              <a:rPr b="1" dirty="0"/>
              <a:t>must</a:t>
            </a:r>
            <a:r>
              <a:rPr dirty="0"/>
              <a:t> have a strategy to ensure correctness</a:t>
            </a:r>
          </a:p>
        </p:txBody>
      </p:sp>
      <p:sp>
        <p:nvSpPr>
          <p:cNvPr id="231"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3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Footer Placeholder 5"/>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37" name="Title 1"/>
          <p:cNvSpPr txBox="1">
            <a:spLocks noGrp="1"/>
          </p:cNvSpPr>
          <p:nvPr>
            <p:ph type="title"/>
          </p:nvPr>
        </p:nvSpPr>
        <p:spPr>
          <a:xfrm>
            <a:off x="838200" y="365125"/>
            <a:ext cx="10515600" cy="903634"/>
          </a:xfrm>
          <a:prstGeom prst="rect">
            <a:avLst/>
          </a:prstGeom>
        </p:spPr>
        <p:txBody>
          <a:bodyPr/>
          <a:lstStyle/>
          <a:p>
            <a:r>
              <a:t>Effect of software bugs in science</a:t>
            </a:r>
          </a:p>
        </p:txBody>
      </p:sp>
      <p:sp>
        <p:nvSpPr>
          <p:cNvPr id="238"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3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grpSp>
        <p:nvGrpSpPr>
          <p:cNvPr id="246" name="Group 19"/>
          <p:cNvGrpSpPr/>
          <p:nvPr/>
        </p:nvGrpSpPr>
        <p:grpSpPr>
          <a:xfrm>
            <a:off x="2954090" y="1268761"/>
            <a:ext cx="5734197" cy="3724560"/>
            <a:chOff x="0" y="0"/>
            <a:chExt cx="5734195" cy="3724558"/>
          </a:xfrm>
        </p:grpSpPr>
        <p:grpSp>
          <p:nvGrpSpPr>
            <p:cNvPr id="242" name="Group 11"/>
            <p:cNvGrpSpPr/>
            <p:nvPr/>
          </p:nvGrpSpPr>
          <p:grpSpPr>
            <a:xfrm>
              <a:off x="563899" y="0"/>
              <a:ext cx="5170297" cy="3312369"/>
              <a:chOff x="0" y="0"/>
              <a:chExt cx="5170296" cy="3312368"/>
            </a:xfrm>
          </p:grpSpPr>
          <p:sp>
            <p:nvSpPr>
              <p:cNvPr id="240" name="Straight Arrow Connector 8"/>
              <p:cNvSpPr/>
              <p:nvPr/>
            </p:nvSpPr>
            <p:spPr>
              <a:xfrm flipV="1">
                <a:off x="0" y="-1"/>
                <a:ext cx="1" cy="3305109"/>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41" name="Straight Arrow Connector 9"/>
              <p:cNvSpPr/>
              <p:nvPr/>
            </p:nvSpPr>
            <p:spPr>
              <a:xfrm flipV="1">
                <a:off x="-1" y="3305108"/>
                <a:ext cx="5170298" cy="7261"/>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grpSp>
        <p:sp>
          <p:nvSpPr>
            <p:cNvPr id="243" name="TextBox 12"/>
            <p:cNvSpPr txBox="1"/>
            <p:nvPr/>
          </p:nvSpPr>
          <p:spPr>
            <a:xfrm rot="16200000">
              <a:off x="-520334" y="1430151"/>
              <a:ext cx="1380849" cy="340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vl1pPr>
            </a:lstStyle>
            <a:p>
              <a:r>
                <a:t>frequency</a:t>
              </a:r>
            </a:p>
          </p:txBody>
        </p:sp>
        <p:sp>
          <p:nvSpPr>
            <p:cNvPr id="244" name="TextBox 13"/>
            <p:cNvSpPr txBox="1"/>
            <p:nvPr/>
          </p:nvSpPr>
          <p:spPr>
            <a:xfrm>
              <a:off x="2533722" y="3384376"/>
              <a:ext cx="1714595" cy="340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vl1pPr>
            </a:lstStyle>
            <a:p>
              <a:r>
                <a:t>bug severity</a:t>
              </a:r>
            </a:p>
          </p:txBody>
        </p:sp>
        <p:sp>
          <p:nvSpPr>
            <p:cNvPr id="245" name="Freeform 18"/>
            <p:cNvSpPr/>
            <p:nvPr/>
          </p:nvSpPr>
          <p:spPr>
            <a:xfrm>
              <a:off x="711622" y="216024"/>
              <a:ext cx="4957820" cy="2952330"/>
            </a:xfrm>
            <a:custGeom>
              <a:avLst/>
              <a:gdLst/>
              <a:ahLst/>
              <a:cxnLst>
                <a:cxn ang="0">
                  <a:pos x="wd2" y="hd2"/>
                </a:cxn>
                <a:cxn ang="5400000">
                  <a:pos x="wd2" y="hd2"/>
                </a:cxn>
                <a:cxn ang="10800000">
                  <a:pos x="wd2" y="hd2"/>
                </a:cxn>
                <a:cxn ang="16200000">
                  <a:pos x="wd2" y="hd2"/>
                </a:cxn>
              </a:cxnLst>
              <a:rect l="0" t="0" r="r" b="b"/>
              <a:pathLst>
                <a:path w="21600" h="21576" extrusionOk="0">
                  <a:moveTo>
                    <a:pt x="0" y="0"/>
                  </a:moveTo>
                  <a:cubicBezTo>
                    <a:pt x="300" y="7204"/>
                    <a:pt x="600" y="14408"/>
                    <a:pt x="4200" y="18004"/>
                  </a:cubicBezTo>
                  <a:cubicBezTo>
                    <a:pt x="7800" y="21600"/>
                    <a:pt x="21600" y="21576"/>
                    <a:pt x="21600" y="21576"/>
                  </a:cubicBezTo>
                </a:path>
              </a:pathLst>
            </a:custGeom>
            <a:noFill/>
            <a:ln w="38100" cap="flat">
              <a:solidFill>
                <a:srgbClr val="FF0000"/>
              </a:solidFill>
              <a:prstDash val="solid"/>
              <a:miter lim="800000"/>
            </a:ln>
            <a:effectLst/>
          </p:spPr>
          <p:txBody>
            <a:bodyPr wrap="square" lIns="45719" tIns="45719" rIns="45719" bIns="45719" numCol="1" anchor="ctr">
              <a:noAutofit/>
            </a:bodyPr>
            <a:lstStyle/>
            <a:p>
              <a:pPr algn="ctr"/>
              <a:endParaRPr/>
            </a:p>
          </p:txBody>
        </p:sp>
      </p:grpSp>
      <p:grpSp>
        <p:nvGrpSpPr>
          <p:cNvPr id="249" name="Group 27"/>
          <p:cNvGrpSpPr/>
          <p:nvPr/>
        </p:nvGrpSpPr>
        <p:grpSpPr>
          <a:xfrm>
            <a:off x="3261400" y="4797154"/>
            <a:ext cx="1420728" cy="1273260"/>
            <a:chOff x="0" y="0"/>
            <a:chExt cx="1420727" cy="1273259"/>
          </a:xfrm>
        </p:grpSpPr>
        <p:sp>
          <p:nvSpPr>
            <p:cNvPr id="247" name="Straight Arrow Connector 21"/>
            <p:cNvSpPr/>
            <p:nvPr/>
          </p:nvSpPr>
          <p:spPr>
            <a:xfrm flipV="1">
              <a:off x="674359"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48" name="TextBox 24"/>
            <p:cNvSpPr txBox="1"/>
            <p:nvPr/>
          </p:nvSpPr>
          <p:spPr>
            <a:xfrm>
              <a:off x="0" y="648072"/>
              <a:ext cx="1420728" cy="6251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oops, wrong labels!</a:t>
              </a:r>
            </a:p>
          </p:txBody>
        </p:sp>
      </p:grpSp>
      <p:grpSp>
        <p:nvGrpSpPr>
          <p:cNvPr id="252" name="Group 28"/>
          <p:cNvGrpSpPr/>
          <p:nvPr/>
        </p:nvGrpSpPr>
        <p:grpSpPr>
          <a:xfrm>
            <a:off x="4845575" y="4797154"/>
            <a:ext cx="1492737" cy="1273261"/>
            <a:chOff x="0" y="0"/>
            <a:chExt cx="1492736" cy="1273259"/>
          </a:xfrm>
        </p:grpSpPr>
        <p:sp>
          <p:nvSpPr>
            <p:cNvPr id="250" name="Straight Arrow Connector 22"/>
            <p:cNvSpPr/>
            <p:nvPr/>
          </p:nvSpPr>
          <p:spPr>
            <a:xfrm flipV="1">
              <a:off x="674359"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51" name="TextBox 25"/>
            <p:cNvSpPr txBox="1"/>
            <p:nvPr/>
          </p:nvSpPr>
          <p:spPr>
            <a:xfrm>
              <a:off x="0" y="648072"/>
              <a:ext cx="1492736" cy="6251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need to send </a:t>
              </a:r>
              <a:r>
                <a:rPr i="1"/>
                <a:t>errata corrige</a:t>
              </a:r>
            </a:p>
          </p:txBody>
        </p:sp>
      </p:grpSp>
      <p:grpSp>
        <p:nvGrpSpPr>
          <p:cNvPr id="255" name="Group 29"/>
          <p:cNvGrpSpPr/>
          <p:nvPr/>
        </p:nvGrpSpPr>
        <p:grpSpPr>
          <a:xfrm>
            <a:off x="7509872" y="4797152"/>
            <a:ext cx="1492737" cy="981160"/>
            <a:chOff x="0" y="0"/>
            <a:chExt cx="1492736" cy="981158"/>
          </a:xfrm>
        </p:grpSpPr>
        <p:sp>
          <p:nvSpPr>
            <p:cNvPr id="253" name="Straight Arrow Connector 23"/>
            <p:cNvSpPr/>
            <p:nvPr/>
          </p:nvSpPr>
          <p:spPr>
            <a:xfrm flipV="1">
              <a:off x="746367" y="0"/>
              <a:ext cx="1" cy="576065"/>
            </a:xfrm>
            <a:prstGeom prst="line">
              <a:avLst/>
            </a:prstGeom>
            <a:noFill/>
            <a:ln w="12700" cap="flat">
              <a:solidFill>
                <a:srgbClr val="000000"/>
              </a:solidFill>
              <a:prstDash val="solid"/>
              <a:miter lim="800000"/>
              <a:tailEnd type="triangle" w="med" len="med"/>
            </a:ln>
            <a:effectLst/>
          </p:spPr>
          <p:txBody>
            <a:bodyPr wrap="square" lIns="45719" tIns="45719" rIns="45719" bIns="45719" numCol="1" anchor="t">
              <a:noAutofit/>
            </a:bodyPr>
            <a:lstStyle/>
            <a:p>
              <a:endParaRPr/>
            </a:p>
          </p:txBody>
        </p:sp>
        <p:sp>
          <p:nvSpPr>
            <p:cNvPr id="254" name="TextBox 26"/>
            <p:cNvSpPr txBox="1"/>
            <p:nvPr/>
          </p:nvSpPr>
          <p:spPr>
            <a:xfrm>
              <a:off x="0" y="648071"/>
              <a:ext cx="1492736"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end of career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1" animBg="1" advAuto="0"/>
      <p:bldP spid="252" grpId="2" animBg="1" advAuto="0"/>
      <p:bldP spid="255"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Footer Placeholder 5"/>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60" name="Title 6"/>
          <p:cNvSpPr txBox="1">
            <a:spLocks noGrp="1"/>
          </p:cNvSpPr>
          <p:nvPr>
            <p:ph type="title"/>
          </p:nvPr>
        </p:nvSpPr>
        <p:spPr>
          <a:xfrm>
            <a:off x="838200" y="365125"/>
            <a:ext cx="10515600" cy="903634"/>
          </a:xfrm>
          <a:prstGeom prst="rect">
            <a:avLst/>
          </a:prstGeom>
        </p:spPr>
        <p:txBody>
          <a:bodyPr/>
          <a:lstStyle/>
          <a:p>
            <a:r>
              <a:t>The unfortunate story of Geoffrey Chang</a:t>
            </a:r>
          </a:p>
        </p:txBody>
      </p:sp>
      <p:sp>
        <p:nvSpPr>
          <p:cNvPr id="261"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62"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263" name="Picture 7" descr="Picture 7"/>
          <p:cNvPicPr>
            <a:picLocks noChangeAspect="1"/>
          </p:cNvPicPr>
          <p:nvPr/>
        </p:nvPicPr>
        <p:blipFill>
          <a:blip r:embed="rId3"/>
          <a:stretch>
            <a:fillRect/>
          </a:stretch>
        </p:blipFill>
        <p:spPr>
          <a:xfrm>
            <a:off x="923962" y="2636911"/>
            <a:ext cx="5314876" cy="2232249"/>
          </a:xfrm>
          <a:prstGeom prst="rect">
            <a:avLst/>
          </a:prstGeom>
          <a:ln w="12700">
            <a:miter lim="400000"/>
          </a:ln>
        </p:spPr>
      </p:pic>
      <p:pic>
        <p:nvPicPr>
          <p:cNvPr id="264" name="Picture 9" descr="Picture 9"/>
          <p:cNvPicPr>
            <a:picLocks noChangeAspect="1"/>
          </p:cNvPicPr>
          <p:nvPr/>
        </p:nvPicPr>
        <p:blipFill>
          <a:blip r:embed="rId4"/>
          <a:stretch>
            <a:fillRect/>
          </a:stretch>
        </p:blipFill>
        <p:spPr>
          <a:xfrm>
            <a:off x="7320136" y="2636911"/>
            <a:ext cx="3589819" cy="3779382"/>
          </a:xfrm>
          <a:prstGeom prst="rect">
            <a:avLst/>
          </a:prstGeom>
          <a:ln w="12700">
            <a:miter lim="400000"/>
          </a:ln>
        </p:spPr>
      </p:pic>
      <p:sp>
        <p:nvSpPr>
          <p:cNvPr id="265" name="TextBox 1"/>
          <p:cNvSpPr txBox="1"/>
          <p:nvPr/>
        </p:nvSpPr>
        <p:spPr>
          <a:xfrm>
            <a:off x="1388584" y="1377940"/>
            <a:ext cx="9414832" cy="644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Science, Dec 2006: 5 high-profile retractions (3x Science, PNAS, J. Mol. Biol.) because ”an in-house data reduction program introduced a change in sign for anomalous differences”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Footer Placeholder 5"/>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85" name="Title 6"/>
          <p:cNvSpPr txBox="1">
            <a:spLocks noGrp="1"/>
          </p:cNvSpPr>
          <p:nvPr>
            <p:ph type="title"/>
          </p:nvPr>
        </p:nvSpPr>
        <p:spPr>
          <a:xfrm>
            <a:off x="838200" y="365125"/>
            <a:ext cx="10515600" cy="903634"/>
          </a:xfrm>
          <a:prstGeom prst="rect">
            <a:avLst/>
          </a:prstGeom>
        </p:spPr>
        <p:txBody>
          <a:bodyPr/>
          <a:lstStyle/>
          <a:p>
            <a:r>
              <a:t>2024 CrowdStrike incident</a:t>
            </a:r>
          </a:p>
        </p:txBody>
      </p:sp>
      <p:sp>
        <p:nvSpPr>
          <p:cNvPr id="286"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87"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288" name="TextBox 1"/>
          <p:cNvSpPr txBox="1"/>
          <p:nvPr/>
        </p:nvSpPr>
        <p:spPr>
          <a:xfrm>
            <a:off x="1388584" y="1377940"/>
            <a:ext cx="9414832"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pPr>
            <a:r>
              <a:rPr lang="en-US" dirty="0"/>
              <a:t>A software update by </a:t>
            </a:r>
            <a:r>
              <a:rPr dirty="0"/>
              <a:t>CrowdStrike resulted in 8.5 million Microsoft Windows-based systems crashing, unable to restart (across hospitals, airports, companies, …)</a:t>
            </a:r>
          </a:p>
          <a:p>
            <a:pPr>
              <a:defRPr sz="2000"/>
            </a:pPr>
            <a:r>
              <a:rPr dirty="0"/>
              <a:t>—&gt; largest outage in the history of information technology</a:t>
            </a:r>
          </a:p>
        </p:txBody>
      </p:sp>
      <p:pic>
        <p:nvPicPr>
          <p:cNvPr id="289" name="Screenshot 2024-08-13 at 21.29.20.png" descr="Screenshot 2024-08-13 at 21.29.20.png"/>
          <p:cNvPicPr>
            <a:picLocks noChangeAspect="1"/>
          </p:cNvPicPr>
          <p:nvPr/>
        </p:nvPicPr>
        <p:blipFill>
          <a:blip r:embed="rId3"/>
          <a:stretch>
            <a:fillRect/>
          </a:stretch>
        </p:blipFill>
        <p:spPr>
          <a:xfrm>
            <a:off x="8136125" y="2540774"/>
            <a:ext cx="3555471" cy="3831570"/>
          </a:xfrm>
          <a:prstGeom prst="rect">
            <a:avLst/>
          </a:prstGeom>
          <a:ln w="12700">
            <a:miter lim="400000"/>
          </a:ln>
        </p:spPr>
      </p:pic>
      <p:sp>
        <p:nvSpPr>
          <p:cNvPr id="290" name="TextBox 1"/>
          <p:cNvSpPr txBox="1"/>
          <p:nvPr/>
        </p:nvSpPr>
        <p:spPr>
          <a:xfrm>
            <a:off x="1388584" y="2874307"/>
            <a:ext cx="6585835"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000"/>
            </a:pPr>
            <a:r>
              <a:rPr dirty="0"/>
              <a:t>They changed one array from 20 entries to 21 entries, which caused a fatal error. </a:t>
            </a:r>
          </a:p>
          <a:p>
            <a:pPr>
              <a:defRPr sz="2000"/>
            </a:pPr>
            <a:endParaRPr dirty="0"/>
          </a:p>
          <a:p>
            <a:pPr>
              <a:defRPr sz="2000"/>
            </a:pPr>
            <a:r>
              <a:rPr dirty="0"/>
              <a:t>They </a:t>
            </a:r>
            <a:r>
              <a:rPr lang="en-US" dirty="0"/>
              <a:t>did not test this change properly:</a:t>
            </a:r>
            <a:endParaRPr dirty="0"/>
          </a:p>
          <a:p>
            <a:pPr marL="200526" indent="-200526">
              <a:buSzPct val="100000"/>
              <a:buChar char="-"/>
              <a:defRPr sz="2000"/>
            </a:pPr>
            <a:r>
              <a:rPr dirty="0"/>
              <a:t>their unit tests only tested the </a:t>
            </a:r>
            <a:r>
              <a:rPr lang="en-US" dirty="0"/>
              <a:t>most basic case (</a:t>
            </a:r>
            <a:r>
              <a:rPr dirty="0"/>
              <a:t>happy path</a:t>
            </a:r>
            <a:r>
              <a:rPr lang="en-US" dirty="0"/>
              <a:t>)</a:t>
            </a:r>
            <a:r>
              <a:rPr dirty="0"/>
              <a:t> </a:t>
            </a:r>
          </a:p>
          <a:p>
            <a:pPr marL="200526" indent="-200526">
              <a:buSzPct val="100000"/>
              <a:buChar char="-"/>
              <a:defRPr sz="2000"/>
            </a:pPr>
            <a:r>
              <a:rPr dirty="0"/>
              <a:t>their manual test only tested valid data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Footer Placeholder 4"/>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295" name="Rectangle 7174"/>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296"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297" name="TextBox 6"/>
          <p:cNvSpPr txBox="1"/>
          <p:nvPr/>
        </p:nvSpPr>
        <p:spPr>
          <a:xfrm>
            <a:off x="1569719" y="1122361"/>
            <a:ext cx="9052562" cy="12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Testing basics</a:t>
            </a:r>
          </a:p>
        </p:txBody>
      </p:sp>
      <p:sp>
        <p:nvSpPr>
          <p:cNvPr id="298" name="Date Placeholder 1"/>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29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02" name="Title 1"/>
          <p:cNvSpPr txBox="1">
            <a:spLocks noGrp="1"/>
          </p:cNvSpPr>
          <p:nvPr>
            <p:ph type="title"/>
          </p:nvPr>
        </p:nvSpPr>
        <p:spPr>
          <a:xfrm>
            <a:off x="838200" y="365125"/>
            <a:ext cx="10515600" cy="903634"/>
          </a:xfrm>
          <a:prstGeom prst="rect">
            <a:avLst/>
          </a:prstGeom>
        </p:spPr>
        <p:txBody>
          <a:bodyPr/>
          <a:lstStyle/>
          <a:p>
            <a:r>
              <a:t>A test is just another function</a:t>
            </a:r>
          </a:p>
        </p:txBody>
      </p:sp>
      <p:sp>
        <p:nvSpPr>
          <p:cNvPr id="303" name="Content Placeholder 10"/>
          <p:cNvSpPr txBox="1">
            <a:spLocks noGrp="1"/>
          </p:cNvSpPr>
          <p:nvPr>
            <p:ph type="body" idx="1"/>
          </p:nvPr>
        </p:nvSpPr>
        <p:spPr>
          <a:xfrm>
            <a:off x="838200" y="1412775"/>
            <a:ext cx="10515600" cy="4764189"/>
          </a:xfrm>
          <a:prstGeom prst="rect">
            <a:avLst/>
          </a:prstGeom>
        </p:spPr>
        <p:txBody>
          <a:bodyPr/>
          <a:lstStyle/>
          <a:p>
            <a:r>
              <a:rPr dirty="0"/>
              <a:t>Imagine we wrote this new function, and we wanted to test it</a:t>
            </a:r>
          </a:p>
        </p:txBody>
      </p:sp>
      <p:sp>
        <p:nvSpPr>
          <p:cNvPr id="304" name="Date Placeholder 3"/>
          <p:cNvSpPr txBox="1"/>
          <p:nvPr/>
        </p:nvSpPr>
        <p:spPr>
          <a:xfrm>
            <a:off x="883919" y="6424657"/>
            <a:ext cx="2651762" cy="228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000">
                <a:solidFill>
                  <a:srgbClr val="888888"/>
                </a:solidFill>
              </a:defRPr>
            </a:lvl1pPr>
          </a:lstStyle>
          <a:p>
            <a:r>
              <a:t>August 2023, CC BY-SA 4.0</a:t>
            </a:r>
          </a:p>
        </p:txBody>
      </p:sp>
      <p:sp>
        <p:nvSpPr>
          <p:cNvPr id="305"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06" name="TextBox 9"/>
          <p:cNvSpPr txBox="1"/>
          <p:nvPr/>
        </p:nvSpPr>
        <p:spPr>
          <a:xfrm>
            <a:off x="3791744" y="2492896"/>
            <a:ext cx="4608513" cy="2021841"/>
          </a:xfrm>
          <a:prstGeom prst="rect">
            <a:avLst/>
          </a:prstGeom>
          <a:solidFill>
            <a:srgbClr val="F2F2F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solidFill>
                  <a:srgbClr val="2D961E"/>
                </a:solidFill>
                <a:latin typeface="Menlo Regular"/>
                <a:ea typeface="Menlo Regular"/>
                <a:cs typeface="Menlo Regular"/>
                <a:sym typeface="Menlo Regular"/>
              </a:defRPr>
            </a:pPr>
            <a:r>
              <a:rPr dirty="0"/>
              <a:t>def</a:t>
            </a:r>
            <a:r>
              <a:rPr b="0" dirty="0">
                <a:solidFill>
                  <a:srgbClr val="000000"/>
                </a:solidFill>
              </a:rPr>
              <a:t> </a:t>
            </a:r>
            <a:r>
              <a:rPr b="0" dirty="0">
                <a:solidFill>
                  <a:srgbClr val="400BD9"/>
                </a:solidFill>
              </a:rPr>
              <a:t>times_3</a:t>
            </a:r>
            <a:r>
              <a:rPr b="0" dirty="0">
                <a:solidFill>
                  <a:srgbClr val="000000"/>
                </a:solidFill>
              </a:rPr>
              <a:t>(x):</a:t>
            </a:r>
            <a:endParaRPr dirty="0">
              <a:solidFill>
                <a:srgbClr val="400BD9"/>
              </a:solidFill>
            </a:endParaRPr>
          </a:p>
          <a:p>
            <a:pPr>
              <a:defRPr sz="1600" i="1">
                <a:solidFill>
                  <a:srgbClr val="9FA01C"/>
                </a:solidFill>
                <a:latin typeface="Menlo Regular"/>
                <a:ea typeface="Menlo Regular"/>
                <a:cs typeface="Menlo Regular"/>
                <a:sym typeface="Menlo Regular"/>
              </a:defRPr>
            </a:pPr>
            <a:r>
              <a:rPr dirty="0"/>
              <a:t>   """Multiply x by 3.</a:t>
            </a:r>
          </a:p>
          <a:p>
            <a:pPr>
              <a:defRPr sz="1600">
                <a:solidFill>
                  <a:srgbClr val="2FB41D"/>
                </a:solidFill>
                <a:latin typeface="Menlo Regular"/>
                <a:ea typeface="Menlo Regular"/>
                <a:cs typeface="Menlo Regular"/>
                <a:sym typeface="Menlo Regular"/>
              </a:defRPr>
            </a:pPr>
            <a:endParaRPr dirty="0"/>
          </a:p>
          <a:p>
            <a:pPr>
              <a:defRPr sz="1600" i="1">
                <a:solidFill>
                  <a:srgbClr val="9FA01C"/>
                </a:solidFill>
                <a:latin typeface="Menlo Regular"/>
                <a:ea typeface="Menlo Regular"/>
                <a:cs typeface="Menlo Regular"/>
                <a:sym typeface="Menlo Regular"/>
              </a:defRPr>
            </a:pPr>
            <a:r>
              <a:rPr dirty="0"/>
              <a:t>   Parameters</a:t>
            </a:r>
          </a:p>
          <a:p>
            <a:pPr>
              <a:defRPr sz="1600" i="1">
                <a:solidFill>
                  <a:srgbClr val="9FA01C"/>
                </a:solidFill>
                <a:latin typeface="Menlo Regular"/>
                <a:ea typeface="Menlo Regular"/>
                <a:cs typeface="Menlo Regular"/>
                <a:sym typeface="Menlo Regular"/>
              </a:defRPr>
            </a:pPr>
            <a:r>
              <a:rPr dirty="0"/>
              <a:t>   ----------</a:t>
            </a:r>
          </a:p>
          <a:p>
            <a:pPr>
              <a:defRPr sz="1600" i="1">
                <a:solidFill>
                  <a:srgbClr val="9FA01C"/>
                </a:solidFill>
                <a:latin typeface="Menlo Regular"/>
                <a:ea typeface="Menlo Regular"/>
                <a:cs typeface="Menlo Regular"/>
                <a:sym typeface="Menlo Regular"/>
              </a:defRPr>
            </a:pPr>
            <a:r>
              <a:rPr dirty="0"/>
              <a:t>   x : The item to multiply by 3.</a:t>
            </a:r>
          </a:p>
          <a:p>
            <a:pPr>
              <a:defRPr sz="1600" i="1">
                <a:solidFill>
                  <a:srgbClr val="9FA01C"/>
                </a:solidFill>
                <a:latin typeface="Menlo Regular"/>
                <a:ea typeface="Menlo Regular"/>
                <a:cs typeface="Menlo Regular"/>
                <a:sym typeface="Menlo Regular"/>
              </a:defRPr>
            </a:pPr>
            <a:r>
              <a:rPr dirty="0"/>
              <a:t>   """</a:t>
            </a:r>
            <a:endParaRPr dirty="0">
              <a:solidFill>
                <a:srgbClr val="2FB41D"/>
              </a:solidFill>
            </a:endParaRPr>
          </a:p>
          <a:p>
            <a:pPr>
              <a:defRPr sz="1600" b="1">
                <a:latin typeface="Menlo Regular"/>
                <a:ea typeface="Menlo Regular"/>
                <a:cs typeface="Menlo Regular"/>
                <a:sym typeface="Menlo Regular"/>
              </a:defRPr>
            </a:pPr>
            <a:r>
              <a:rPr dirty="0"/>
              <a:t>   </a:t>
            </a:r>
            <a:r>
              <a:rPr dirty="0">
                <a:solidFill>
                  <a:srgbClr val="2D961E"/>
                </a:solidFill>
              </a:rPr>
              <a:t>return</a:t>
            </a:r>
            <a:r>
              <a:rPr b="0" dirty="0"/>
              <a:t> x * </a:t>
            </a:r>
            <a:r>
              <a:rPr b="0" dirty="0">
                <a:solidFill>
                  <a:srgbClr val="2FB41D"/>
                </a:solidFill>
              </a:rPr>
              <a:t>3</a:t>
            </a:r>
          </a:p>
        </p:txBody>
      </p:sp>
      <p:sp>
        <p:nvSpPr>
          <p:cNvPr id="307" name="Rectangle 11"/>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Footer Placeholder 5"/>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13" name="Title 1"/>
          <p:cNvSpPr txBox="1">
            <a:spLocks noGrp="1"/>
          </p:cNvSpPr>
          <p:nvPr>
            <p:ph type="title"/>
          </p:nvPr>
        </p:nvSpPr>
        <p:spPr>
          <a:xfrm>
            <a:off x="838200" y="365125"/>
            <a:ext cx="10515600" cy="903634"/>
          </a:xfrm>
          <a:prstGeom prst="rect">
            <a:avLst/>
          </a:prstGeom>
        </p:spPr>
        <p:txBody>
          <a:bodyPr/>
          <a:lstStyle/>
          <a:p>
            <a:r>
              <a:t>Testing frameworks</a:t>
            </a:r>
          </a:p>
        </p:txBody>
      </p:sp>
      <p:sp>
        <p:nvSpPr>
          <p:cNvPr id="314" name="Content Placeholder 2"/>
          <p:cNvSpPr txBox="1">
            <a:spLocks noGrp="1"/>
          </p:cNvSpPr>
          <p:nvPr>
            <p:ph type="body" idx="1"/>
          </p:nvPr>
        </p:nvSpPr>
        <p:spPr>
          <a:xfrm>
            <a:off x="838200" y="1412775"/>
            <a:ext cx="10515600" cy="4764189"/>
          </a:xfrm>
          <a:prstGeom prst="rect">
            <a:avLst/>
          </a:prstGeom>
        </p:spPr>
        <p:txBody>
          <a:bodyPr/>
          <a:lstStyle/>
          <a:p>
            <a:r>
              <a:t>The collection of tests written to test a package is called a “test suite”</a:t>
            </a:r>
          </a:p>
          <a:p>
            <a:r>
              <a:t>Execution of a test suite is automated: external software runs the tests and provides reports and statistics</a:t>
            </a:r>
          </a:p>
          <a:p>
            <a:r>
              <a:t>Main testing frameworks for python:</a:t>
            </a:r>
          </a:p>
          <a:p>
            <a:pPr marL="685800" lvl="1" indent="-228600">
              <a:spcBef>
                <a:spcPts val="500"/>
              </a:spcBef>
              <a:defRPr sz="2400"/>
            </a:pPr>
            <a:r>
              <a:t>unittest: in the standard library</a:t>
            </a:r>
          </a:p>
          <a:p>
            <a:pPr marL="685800" lvl="1" indent="-228600">
              <a:spcBef>
                <a:spcPts val="500"/>
              </a:spcBef>
              <a:defRPr sz="2400" b="1"/>
            </a:pPr>
            <a:r>
              <a:t>pytest: what is most commonly used</a:t>
            </a:r>
          </a:p>
        </p:txBody>
      </p:sp>
      <p:sp>
        <p:nvSpPr>
          <p:cNvPr id="315"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1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317" name="TextBox 8"/>
          <p:cNvSpPr txBox="1"/>
          <p:nvPr/>
        </p:nvSpPr>
        <p:spPr>
          <a:xfrm>
            <a:off x="687114" y="4437112"/>
            <a:ext cx="10817772" cy="151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b="1">
                <a:latin typeface="Menlo Regular"/>
                <a:ea typeface="Menlo Regular"/>
                <a:cs typeface="Menlo Regular"/>
                <a:sym typeface="Menlo Regular"/>
              </a:defRPr>
            </a:pPr>
            <a:r>
              <a:rPr dirty="0"/>
              <a:t>=============================================== test session starts ================================================</a:t>
            </a:r>
          </a:p>
          <a:p>
            <a:pPr>
              <a:defRPr sz="1200">
                <a:latin typeface="Menlo Regular"/>
                <a:ea typeface="Menlo Regular"/>
                <a:cs typeface="Menlo Regular"/>
                <a:sym typeface="Menlo Regular"/>
              </a:defRPr>
            </a:pPr>
            <a:r>
              <a:rPr dirty="0"/>
              <a:t>platform </a:t>
            </a:r>
            <a:r>
              <a:rPr dirty="0" err="1"/>
              <a:t>darwin</a:t>
            </a:r>
            <a:r>
              <a:rPr dirty="0"/>
              <a:t> -- Python 3.11.3, pytest-7.3.1, pluggy-1.0.0 </a:t>
            </a:r>
          </a:p>
          <a:p>
            <a:pPr>
              <a:defRPr sz="1200" b="1">
                <a:latin typeface="Menlo Regular"/>
                <a:ea typeface="Menlo Regular"/>
                <a:cs typeface="Menlo Regular"/>
                <a:sym typeface="Menlo Regular"/>
              </a:defRPr>
            </a:pPr>
            <a:r>
              <a:rPr dirty="0"/>
              <a:t>collected 2 items                                                                                                  </a:t>
            </a:r>
          </a:p>
          <a:p>
            <a:pPr>
              <a:defRPr sz="1200">
                <a:latin typeface="Menlo Regular"/>
                <a:ea typeface="Menlo Regular"/>
                <a:cs typeface="Menlo Regular"/>
                <a:sym typeface="Menlo Regular"/>
              </a:defRPr>
            </a:pPr>
            <a:endParaRPr dirty="0"/>
          </a:p>
          <a:p>
            <a:pPr>
              <a:defRPr sz="1200">
                <a:latin typeface="Menlo Regular"/>
                <a:ea typeface="Menlo Regular"/>
                <a:cs typeface="Menlo Regular"/>
                <a:sym typeface="Menlo Regular"/>
              </a:defRPr>
            </a:pPr>
            <a:r>
              <a:rPr dirty="0" err="1"/>
              <a:t>test_first.py</a:t>
            </a:r>
            <a:r>
              <a:rPr dirty="0"/>
              <a:t>::test_times_3_integer </a:t>
            </a:r>
            <a:r>
              <a:rPr dirty="0">
                <a:solidFill>
                  <a:srgbClr val="2FB41D"/>
                </a:solidFill>
              </a:rPr>
              <a:t>PASSED                                                                   [ 50%]</a:t>
            </a:r>
          </a:p>
          <a:p>
            <a:pPr>
              <a:defRPr sz="1200">
                <a:latin typeface="Menlo Regular"/>
                <a:ea typeface="Menlo Regular"/>
                <a:cs typeface="Menlo Regular"/>
                <a:sym typeface="Menlo Regular"/>
              </a:defRPr>
            </a:pPr>
            <a:r>
              <a:rPr dirty="0" err="1"/>
              <a:t>test_first.py</a:t>
            </a:r>
            <a:r>
              <a:rPr dirty="0"/>
              <a:t>::test_times_3_string </a:t>
            </a:r>
            <a:r>
              <a:rPr dirty="0">
                <a:solidFill>
                  <a:srgbClr val="2FB41D"/>
                </a:solidFill>
              </a:rPr>
              <a:t>PASSED                                                                    [100%]</a:t>
            </a:r>
          </a:p>
          <a:p>
            <a:pPr>
              <a:defRPr sz="1200">
                <a:latin typeface="Menlo Regular"/>
                <a:ea typeface="Menlo Regular"/>
                <a:cs typeface="Menlo Regular"/>
                <a:sym typeface="Menlo Regular"/>
              </a:defRPr>
            </a:pPr>
            <a:endParaRPr dirty="0">
              <a:solidFill>
                <a:srgbClr val="2FB41D"/>
              </a:solidFill>
            </a:endParaRPr>
          </a:p>
          <a:p>
            <a:pPr>
              <a:defRPr sz="1200">
                <a:solidFill>
                  <a:srgbClr val="2FB41D"/>
                </a:solidFill>
                <a:latin typeface="Menlo Regular"/>
                <a:ea typeface="Menlo Regular"/>
                <a:cs typeface="Menlo Regular"/>
                <a:sym typeface="Menlo Regular"/>
              </a:defRPr>
            </a:pPr>
            <a:r>
              <a:rPr dirty="0"/>
              <a:t>================================================ </a:t>
            </a:r>
            <a:r>
              <a:rPr b="1" dirty="0"/>
              <a:t>2 passed</a:t>
            </a:r>
            <a:r>
              <a:rPr dirty="0"/>
              <a:t> in 0.00s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20" name="Title 5"/>
          <p:cNvSpPr txBox="1">
            <a:spLocks noGrp="1"/>
          </p:cNvSpPr>
          <p:nvPr>
            <p:ph type="title"/>
          </p:nvPr>
        </p:nvSpPr>
        <p:spPr>
          <a:xfrm>
            <a:off x="838200" y="365125"/>
            <a:ext cx="10515600" cy="903634"/>
          </a:xfrm>
          <a:prstGeom prst="rect">
            <a:avLst/>
          </a:prstGeom>
        </p:spPr>
        <p:txBody>
          <a:bodyPr/>
          <a:lstStyle/>
          <a:p>
            <a:r>
              <a:t>Hands-on!</a:t>
            </a:r>
          </a:p>
        </p:txBody>
      </p:sp>
      <p:sp>
        <p:nvSpPr>
          <p:cNvPr id="321" name="Content Placeholder 2"/>
          <p:cNvSpPr txBox="1">
            <a:spLocks noGrp="1"/>
          </p:cNvSpPr>
          <p:nvPr>
            <p:ph type="body" idx="1"/>
          </p:nvPr>
        </p:nvSpPr>
        <p:spPr>
          <a:xfrm>
            <a:off x="838200" y="1412775"/>
            <a:ext cx="10515600" cy="4764189"/>
          </a:xfrm>
          <a:prstGeom prst="rect">
            <a:avLst/>
          </a:prstGeom>
        </p:spPr>
        <p:txBody>
          <a:bodyPr>
            <a:normAutofit/>
          </a:bodyPr>
          <a:lstStyle/>
          <a:p>
            <a:r>
              <a:rPr dirty="0"/>
              <a:t>Go to </a:t>
            </a:r>
            <a:r>
              <a:rPr dirty="0" err="1">
                <a:latin typeface="Consolas"/>
                <a:ea typeface="Consolas"/>
                <a:cs typeface="Consolas"/>
                <a:sym typeface="Consolas"/>
              </a:rPr>
              <a:t>hands_on</a:t>
            </a:r>
            <a:r>
              <a:rPr lang="en-US" dirty="0">
                <a:latin typeface="Consolas"/>
                <a:ea typeface="Consolas"/>
                <a:cs typeface="Consolas"/>
                <a:sym typeface="Consolas"/>
              </a:rPr>
              <a:t>/</a:t>
            </a:r>
            <a:r>
              <a:rPr lang="de-DE" dirty="0" err="1">
                <a:latin typeface="Consolas"/>
                <a:ea typeface="Consolas"/>
                <a:cs typeface="Consolas"/>
                <a:sym typeface="Consolas"/>
              </a:rPr>
              <a:t>first</a:t>
            </a:r>
            <a:endParaRPr dirty="0">
              <a:latin typeface="Consolas"/>
              <a:ea typeface="Consolas"/>
              <a:cs typeface="Consolas"/>
              <a:sym typeface="Consolas"/>
            </a:endParaRPr>
          </a:p>
          <a:p>
            <a:pPr marL="514350" indent="-514350">
              <a:buFontTx/>
              <a:buAutoNum type="arabicPeriod"/>
            </a:pPr>
            <a:r>
              <a:rPr dirty="0"/>
              <a:t>Discover all tests in all subdirectories</a:t>
            </a:r>
            <a:br>
              <a:rPr dirty="0"/>
            </a:br>
            <a:r>
              <a:rPr dirty="0" err="1">
                <a:latin typeface="Consolas"/>
                <a:ea typeface="Consolas"/>
                <a:cs typeface="Consolas"/>
                <a:sym typeface="Consolas"/>
              </a:rPr>
              <a:t>pytest</a:t>
            </a:r>
            <a:r>
              <a:rPr dirty="0">
                <a:latin typeface="Consolas"/>
                <a:ea typeface="Consolas"/>
                <a:cs typeface="Consolas"/>
                <a:sym typeface="Consolas"/>
              </a:rPr>
              <a:t> </a:t>
            </a:r>
            <a:r>
              <a:rPr lang="de-DE" dirty="0">
                <a:latin typeface="Consolas"/>
                <a:ea typeface="Consolas"/>
                <a:cs typeface="Consolas"/>
                <a:sym typeface="Consolas"/>
              </a:rPr>
              <a:t>–</a:t>
            </a:r>
            <a:r>
              <a:rPr dirty="0">
                <a:latin typeface="Consolas"/>
                <a:ea typeface="Consolas"/>
                <a:cs typeface="Consolas"/>
                <a:sym typeface="Consolas"/>
              </a:rPr>
              <a:t>v</a:t>
            </a:r>
            <a:endParaRPr lang="en-US" dirty="0">
              <a:latin typeface="Consolas"/>
              <a:ea typeface="Consolas"/>
              <a:cs typeface="Consolas"/>
              <a:sym typeface="Consolas"/>
            </a:endParaRPr>
          </a:p>
          <a:p>
            <a:pPr marL="514350" indent="-514350">
              <a:buFont typeface="+mj-lt"/>
              <a:buAutoNum type="arabicPeriod" startAt="2"/>
            </a:pPr>
            <a:r>
              <a:rPr dirty="0"/>
              <a:t>Execute all tests in one module</a:t>
            </a:r>
            <a:br>
              <a:rPr dirty="0"/>
            </a:br>
            <a:r>
              <a:rPr dirty="0" err="1">
                <a:latin typeface="Consolas"/>
                <a:ea typeface="Consolas"/>
                <a:cs typeface="Consolas"/>
                <a:sym typeface="Consolas"/>
              </a:rPr>
              <a:t>pytest</a:t>
            </a:r>
            <a:r>
              <a:rPr dirty="0">
                <a:latin typeface="Consolas"/>
                <a:ea typeface="Consolas"/>
                <a:cs typeface="Consolas"/>
                <a:sym typeface="Consolas"/>
              </a:rPr>
              <a:t> -v </a:t>
            </a:r>
            <a:r>
              <a:rPr dirty="0" err="1">
                <a:latin typeface="Consolas"/>
                <a:ea typeface="Consolas"/>
                <a:cs typeface="Consolas"/>
                <a:sym typeface="Consolas"/>
              </a:rPr>
              <a:t>test_first.py</a:t>
            </a:r>
            <a:endParaRPr dirty="0">
              <a:latin typeface="Consolas"/>
              <a:ea typeface="Consolas"/>
              <a:cs typeface="Consolas"/>
              <a:sym typeface="Consolas"/>
            </a:endParaRPr>
          </a:p>
          <a:p>
            <a:pPr marL="514350" indent="-514350">
              <a:buFont typeface="+mj-lt"/>
              <a:buAutoNum type="arabicPeriod" startAt="2"/>
            </a:pPr>
            <a:r>
              <a:rPr dirty="0"/>
              <a:t>Execute one single test</a:t>
            </a:r>
            <a:br>
              <a:rPr dirty="0"/>
            </a:br>
            <a:r>
              <a:rPr dirty="0" err="1">
                <a:latin typeface="Consolas"/>
                <a:ea typeface="Consolas"/>
                <a:cs typeface="Consolas"/>
                <a:sym typeface="Consolas"/>
              </a:rPr>
              <a:t>pytest</a:t>
            </a:r>
            <a:r>
              <a:rPr dirty="0">
                <a:latin typeface="Consolas"/>
                <a:ea typeface="Consolas"/>
                <a:cs typeface="Consolas"/>
                <a:sym typeface="Consolas"/>
              </a:rPr>
              <a:t> -v </a:t>
            </a:r>
            <a:r>
              <a:rPr dirty="0" err="1">
                <a:latin typeface="Consolas"/>
                <a:ea typeface="Consolas"/>
                <a:cs typeface="Consolas"/>
                <a:sym typeface="Consolas"/>
              </a:rPr>
              <a:t>test_first.py</a:t>
            </a:r>
            <a:r>
              <a:rPr dirty="0">
                <a:latin typeface="Consolas"/>
                <a:ea typeface="Consolas"/>
                <a:cs typeface="Consolas"/>
                <a:sym typeface="Consolas"/>
              </a:rPr>
              <a:t>::test_times_3_string</a:t>
            </a:r>
          </a:p>
          <a:p>
            <a:pPr marL="514350" indent="-514350">
              <a:buFont typeface="+mj-lt"/>
              <a:buAutoNum type="arabicPeriod" startAt="2"/>
            </a:pPr>
            <a:r>
              <a:rPr dirty="0"/>
              <a:t>Look into </a:t>
            </a:r>
            <a:r>
              <a:rPr dirty="0" err="1"/>
              <a:t>test_first.py</a:t>
            </a:r>
            <a:r>
              <a:rPr dirty="0"/>
              <a:t>. What do you see?</a:t>
            </a:r>
          </a:p>
        </p:txBody>
      </p:sp>
      <p:sp>
        <p:nvSpPr>
          <p:cNvPr id="322"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2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 name="Rectangle 6">
            <a:extLst>
              <a:ext uri="{FF2B5EF4-FFF2-40B4-BE49-F238E27FC236}">
                <a16:creationId xmlns:a16="http://schemas.microsoft.com/office/drawing/2014/main" id="{4884FD7D-75AC-21E1-9733-6130E4A621F9}"/>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26" name="Rectangle 2"/>
          <p:cNvSpPr txBox="1">
            <a:spLocks noGrp="1"/>
          </p:cNvSpPr>
          <p:nvPr>
            <p:ph type="title"/>
          </p:nvPr>
        </p:nvSpPr>
        <p:spPr>
          <a:xfrm>
            <a:off x="838200" y="365125"/>
            <a:ext cx="10515600" cy="903634"/>
          </a:xfrm>
          <a:prstGeom prst="rect">
            <a:avLst/>
          </a:prstGeom>
        </p:spPr>
        <p:txBody>
          <a:bodyPr/>
          <a:lstStyle/>
          <a:p>
            <a:r>
              <a:t>Test suites in Python with pytest</a:t>
            </a:r>
          </a:p>
        </p:txBody>
      </p:sp>
      <p:sp>
        <p:nvSpPr>
          <p:cNvPr id="327" name="Rectangle 3"/>
          <p:cNvSpPr txBox="1">
            <a:spLocks noGrp="1"/>
          </p:cNvSpPr>
          <p:nvPr>
            <p:ph type="body" idx="1"/>
          </p:nvPr>
        </p:nvSpPr>
        <p:spPr>
          <a:xfrm>
            <a:off x="838200" y="1412775"/>
            <a:ext cx="10515600" cy="4764189"/>
          </a:xfrm>
          <a:prstGeom prst="rect">
            <a:avLst/>
          </a:prstGeom>
        </p:spPr>
        <p:txBody>
          <a:bodyPr/>
          <a:lstStyle/>
          <a:p>
            <a:r>
              <a:t>Writing tests with pytest is simple:</a:t>
            </a:r>
            <a:br/>
            <a:endParaRPr/>
          </a:p>
          <a:p>
            <a:pPr marL="685800" lvl="1" indent="-228600">
              <a:spcBef>
                <a:spcPts val="500"/>
              </a:spcBef>
              <a:defRPr sz="2400"/>
            </a:pPr>
            <a:r>
              <a:t>Tests are collected in files called </a:t>
            </a:r>
            <a:r>
              <a:rPr>
                <a:latin typeface="Consolas"/>
                <a:ea typeface="Consolas"/>
                <a:cs typeface="Consolas"/>
                <a:sym typeface="Consolas"/>
              </a:rPr>
              <a:t>test_abc.py </a:t>
            </a:r>
            <a:r>
              <a:t>, which usually contains tests for the functions defined in a corresponding module </a:t>
            </a:r>
            <a:r>
              <a:rPr>
                <a:latin typeface="Consolas"/>
                <a:ea typeface="Consolas"/>
                <a:cs typeface="Consolas"/>
                <a:sym typeface="Consolas"/>
              </a:rPr>
              <a:t>abc</a:t>
            </a:r>
            <a:br>
              <a:rPr>
                <a:latin typeface="Consolas"/>
                <a:ea typeface="Consolas"/>
                <a:cs typeface="Consolas"/>
                <a:sym typeface="Consolas"/>
              </a:rPr>
            </a:br>
            <a:endParaRPr>
              <a:latin typeface="Courier New"/>
              <a:ea typeface="Courier New"/>
              <a:cs typeface="Courier New"/>
              <a:sym typeface="Courier New"/>
            </a:endParaRPr>
          </a:p>
          <a:p>
            <a:pPr marL="685800" lvl="1" indent="-228600">
              <a:spcBef>
                <a:spcPts val="500"/>
              </a:spcBef>
              <a:defRPr sz="2400"/>
            </a:pPr>
            <a:r>
              <a:t>Each test is a function called </a:t>
            </a:r>
            <a:r>
              <a:rPr>
                <a:latin typeface="Consolas"/>
                <a:ea typeface="Consolas"/>
                <a:cs typeface="Consolas"/>
                <a:sym typeface="Consolas"/>
              </a:rPr>
              <a:t>test_jkl_feature</a:t>
            </a:r>
            <a:r>
              <a:t>, and usually it tests feature </a:t>
            </a:r>
            <a:r>
              <a:rPr>
                <a:latin typeface="Consolas"/>
                <a:ea typeface="Consolas"/>
                <a:cs typeface="Consolas"/>
                <a:sym typeface="Consolas"/>
              </a:rPr>
              <a:t>feature</a:t>
            </a:r>
            <a:r>
              <a:t> of a function called </a:t>
            </a:r>
            <a:r>
              <a:rPr>
                <a:latin typeface="Consolas"/>
                <a:ea typeface="Consolas"/>
                <a:cs typeface="Consolas"/>
                <a:sym typeface="Consolas"/>
              </a:rPr>
              <a:t>jkl</a:t>
            </a:r>
            <a:br>
              <a:rPr>
                <a:latin typeface="Consolas"/>
                <a:ea typeface="Consolas"/>
                <a:cs typeface="Consolas"/>
                <a:sym typeface="Consolas"/>
              </a:rPr>
            </a:br>
            <a:endParaRPr>
              <a:latin typeface="Consolas"/>
              <a:ea typeface="Consolas"/>
              <a:cs typeface="Consolas"/>
              <a:sym typeface="Consolas"/>
            </a:endParaRPr>
          </a:p>
          <a:p>
            <a:pPr marL="685800" lvl="1" indent="-228600">
              <a:spcBef>
                <a:spcPts val="500"/>
              </a:spcBef>
              <a:defRPr sz="2400"/>
            </a:pPr>
            <a:r>
              <a:t>Each test tests </a:t>
            </a:r>
            <a:r>
              <a:rPr b="1"/>
              <a:t>one feature </a:t>
            </a:r>
            <a:r>
              <a:t>in your code, and checks that it behaves correctly using “assertions”.  An exception is raised if it does not work as expected.</a:t>
            </a:r>
          </a:p>
        </p:txBody>
      </p:sp>
      <p:sp>
        <p:nvSpPr>
          <p:cNvPr id="328"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29"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6"/>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1200">
                <a:solidFill>
                  <a:srgbClr val="888888"/>
                </a:solidFill>
              </a:defRPr>
            </a:lvl1pPr>
          </a:lstStyle>
          <a:p>
            <a:r>
              <a:t>Testing scientific code, v16.0</a:t>
            </a:r>
          </a:p>
        </p:txBody>
      </p:sp>
      <p:sp>
        <p:nvSpPr>
          <p:cNvPr id="106" name="Rectangle 307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7" name="Title 1"/>
          <p:cNvSpPr txBox="1">
            <a:spLocks noGrp="1"/>
          </p:cNvSpPr>
          <p:nvPr>
            <p:ph type="title"/>
          </p:nvPr>
        </p:nvSpPr>
        <p:spPr>
          <a:xfrm>
            <a:off x="4871863" y="365125"/>
            <a:ext cx="7128793" cy="975642"/>
          </a:xfrm>
          <a:prstGeom prst="rect">
            <a:avLst/>
          </a:prstGeom>
        </p:spPr>
        <p:txBody>
          <a:bodyPr/>
          <a:lstStyle/>
          <a:p>
            <a:r>
              <a:t>You, as the Master of Research</a:t>
            </a:r>
          </a:p>
        </p:txBody>
      </p:sp>
      <p:pic>
        <p:nvPicPr>
          <p:cNvPr id="108" name="Picture 2" descr="Picture 2"/>
          <p:cNvPicPr>
            <a:picLocks noChangeAspect="1"/>
          </p:cNvPicPr>
          <p:nvPr/>
        </p:nvPicPr>
        <p:blipFill>
          <a:blip r:embed="rId2"/>
          <a:stretch>
            <a:fillRect/>
          </a:stretch>
        </p:blipFill>
        <p:spPr>
          <a:xfrm>
            <a:off x="20" y="10"/>
            <a:ext cx="5363361" cy="6857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408" y="21600"/>
                </a:lnTo>
                <a:cubicBezTo>
                  <a:pt x="13450" y="21555"/>
                  <a:pt x="13470" y="21499"/>
                  <a:pt x="13460" y="21432"/>
                </a:cubicBezTo>
                <a:cubicBezTo>
                  <a:pt x="13449" y="21243"/>
                  <a:pt x="13304" y="21120"/>
                  <a:pt x="13159" y="21165"/>
                </a:cubicBezTo>
                <a:cubicBezTo>
                  <a:pt x="12703" y="21310"/>
                  <a:pt x="12308" y="21053"/>
                  <a:pt x="11852" y="21120"/>
                </a:cubicBezTo>
                <a:cubicBezTo>
                  <a:pt x="12256" y="20975"/>
                  <a:pt x="12660" y="20841"/>
                  <a:pt x="13065" y="20696"/>
                </a:cubicBezTo>
                <a:cubicBezTo>
                  <a:pt x="12474" y="20629"/>
                  <a:pt x="11883" y="20830"/>
                  <a:pt x="11292" y="20952"/>
                </a:cubicBezTo>
                <a:cubicBezTo>
                  <a:pt x="11106" y="20997"/>
                  <a:pt x="10805" y="21244"/>
                  <a:pt x="10763" y="20920"/>
                </a:cubicBezTo>
                <a:cubicBezTo>
                  <a:pt x="10742" y="20708"/>
                  <a:pt x="11054" y="20674"/>
                  <a:pt x="11230" y="20608"/>
                </a:cubicBezTo>
                <a:cubicBezTo>
                  <a:pt x="12028" y="20306"/>
                  <a:pt x="12827" y="20116"/>
                  <a:pt x="13635" y="19904"/>
                </a:cubicBezTo>
                <a:cubicBezTo>
                  <a:pt x="13708" y="19881"/>
                  <a:pt x="13812" y="19893"/>
                  <a:pt x="13864" y="19838"/>
                </a:cubicBezTo>
                <a:cubicBezTo>
                  <a:pt x="14289" y="19414"/>
                  <a:pt x="14807" y="19257"/>
                  <a:pt x="15378" y="18934"/>
                </a:cubicBezTo>
                <a:cubicBezTo>
                  <a:pt x="15025" y="18811"/>
                  <a:pt x="14776" y="19112"/>
                  <a:pt x="14486" y="19056"/>
                </a:cubicBezTo>
                <a:cubicBezTo>
                  <a:pt x="14797" y="18733"/>
                  <a:pt x="15150" y="18666"/>
                  <a:pt x="15461" y="18476"/>
                </a:cubicBezTo>
                <a:cubicBezTo>
                  <a:pt x="15679" y="18342"/>
                  <a:pt x="16519" y="17940"/>
                  <a:pt x="16644" y="17818"/>
                </a:cubicBezTo>
                <a:cubicBezTo>
                  <a:pt x="17027" y="17472"/>
                  <a:pt x="17514" y="17294"/>
                  <a:pt x="17825" y="16836"/>
                </a:cubicBezTo>
                <a:cubicBezTo>
                  <a:pt x="18053" y="16513"/>
                  <a:pt x="18416" y="16557"/>
                  <a:pt x="18675" y="16322"/>
                </a:cubicBezTo>
                <a:cubicBezTo>
                  <a:pt x="18768" y="16111"/>
                  <a:pt x="18603" y="16067"/>
                  <a:pt x="18541" y="15955"/>
                </a:cubicBezTo>
                <a:cubicBezTo>
                  <a:pt x="18468" y="15810"/>
                  <a:pt x="18613" y="15720"/>
                  <a:pt x="18654" y="15541"/>
                </a:cubicBezTo>
                <a:cubicBezTo>
                  <a:pt x="18167" y="15764"/>
                  <a:pt x="17711" y="15909"/>
                  <a:pt x="17161" y="15999"/>
                </a:cubicBezTo>
                <a:cubicBezTo>
                  <a:pt x="17348" y="15698"/>
                  <a:pt x="17566" y="15820"/>
                  <a:pt x="17711" y="15709"/>
                </a:cubicBezTo>
                <a:cubicBezTo>
                  <a:pt x="17805" y="15631"/>
                  <a:pt x="17961" y="15597"/>
                  <a:pt x="17940" y="15430"/>
                </a:cubicBezTo>
                <a:cubicBezTo>
                  <a:pt x="17919" y="15296"/>
                  <a:pt x="17794" y="15319"/>
                  <a:pt x="17711" y="15341"/>
                </a:cubicBezTo>
                <a:cubicBezTo>
                  <a:pt x="17359" y="15408"/>
                  <a:pt x="17027" y="15441"/>
                  <a:pt x="16706" y="15129"/>
                </a:cubicBezTo>
                <a:cubicBezTo>
                  <a:pt x="17567" y="14616"/>
                  <a:pt x="18530" y="14771"/>
                  <a:pt x="19308" y="14046"/>
                </a:cubicBezTo>
                <a:cubicBezTo>
                  <a:pt x="19204" y="13845"/>
                  <a:pt x="19049" y="13958"/>
                  <a:pt x="18945" y="13991"/>
                </a:cubicBezTo>
                <a:cubicBezTo>
                  <a:pt x="18209" y="14203"/>
                  <a:pt x="15595" y="14024"/>
                  <a:pt x="15211" y="14259"/>
                </a:cubicBezTo>
                <a:cubicBezTo>
                  <a:pt x="14973" y="14404"/>
                  <a:pt x="14725" y="14471"/>
                  <a:pt x="14476" y="14404"/>
                </a:cubicBezTo>
                <a:cubicBezTo>
                  <a:pt x="14175" y="14326"/>
                  <a:pt x="15959" y="14013"/>
                  <a:pt x="16385" y="13522"/>
                </a:cubicBezTo>
                <a:cubicBezTo>
                  <a:pt x="16592" y="13288"/>
                  <a:pt x="18437" y="12072"/>
                  <a:pt x="19266" y="11692"/>
                </a:cubicBezTo>
                <a:cubicBezTo>
                  <a:pt x="19163" y="11503"/>
                  <a:pt x="18873" y="11637"/>
                  <a:pt x="18924" y="11302"/>
                </a:cubicBezTo>
                <a:cubicBezTo>
                  <a:pt x="19370" y="11102"/>
                  <a:pt x="19878" y="11079"/>
                  <a:pt x="20396" y="10778"/>
                </a:cubicBezTo>
                <a:cubicBezTo>
                  <a:pt x="20179" y="10588"/>
                  <a:pt x="19910" y="10722"/>
                  <a:pt x="19682" y="10666"/>
                </a:cubicBezTo>
                <a:cubicBezTo>
                  <a:pt x="19817" y="10398"/>
                  <a:pt x="20044" y="10432"/>
                  <a:pt x="20230" y="10365"/>
                </a:cubicBezTo>
                <a:cubicBezTo>
                  <a:pt x="20396" y="10309"/>
                  <a:pt x="20770" y="9840"/>
                  <a:pt x="20697" y="9862"/>
                </a:cubicBezTo>
                <a:cubicBezTo>
                  <a:pt x="19992" y="10097"/>
                  <a:pt x="19276" y="10074"/>
                  <a:pt x="18571" y="10309"/>
                </a:cubicBezTo>
                <a:cubicBezTo>
                  <a:pt x="18333" y="10387"/>
                  <a:pt x="18074" y="10520"/>
                  <a:pt x="17970" y="10130"/>
                </a:cubicBezTo>
                <a:cubicBezTo>
                  <a:pt x="17939" y="10018"/>
                  <a:pt x="17971" y="9974"/>
                  <a:pt x="17639" y="10152"/>
                </a:cubicBezTo>
                <a:cubicBezTo>
                  <a:pt x="17505" y="10219"/>
                  <a:pt x="17339" y="10298"/>
                  <a:pt x="17214" y="10152"/>
                </a:cubicBezTo>
                <a:cubicBezTo>
                  <a:pt x="17297" y="9963"/>
                  <a:pt x="17453" y="10008"/>
                  <a:pt x="17577" y="9952"/>
                </a:cubicBezTo>
                <a:cubicBezTo>
                  <a:pt x="17888" y="9796"/>
                  <a:pt x="18769" y="9239"/>
                  <a:pt x="19070" y="9071"/>
                </a:cubicBezTo>
                <a:cubicBezTo>
                  <a:pt x="19692" y="8725"/>
                  <a:pt x="20075" y="8792"/>
                  <a:pt x="20718" y="8412"/>
                </a:cubicBezTo>
                <a:cubicBezTo>
                  <a:pt x="20500" y="8435"/>
                  <a:pt x="20573" y="8312"/>
                  <a:pt x="20366" y="8312"/>
                </a:cubicBezTo>
                <a:cubicBezTo>
                  <a:pt x="20273" y="8312"/>
                  <a:pt x="20169" y="8290"/>
                  <a:pt x="20179" y="8156"/>
                </a:cubicBezTo>
                <a:cubicBezTo>
                  <a:pt x="20179" y="8022"/>
                  <a:pt x="21330" y="7252"/>
                  <a:pt x="21175" y="7196"/>
                </a:cubicBezTo>
                <a:cubicBezTo>
                  <a:pt x="20750" y="7029"/>
                  <a:pt x="19619" y="7654"/>
                  <a:pt x="19899" y="7375"/>
                </a:cubicBezTo>
                <a:cubicBezTo>
                  <a:pt x="20314" y="6962"/>
                  <a:pt x="20376" y="6873"/>
                  <a:pt x="20687" y="6806"/>
                </a:cubicBezTo>
                <a:cubicBezTo>
                  <a:pt x="20847" y="6767"/>
                  <a:pt x="21242" y="6357"/>
                  <a:pt x="21600" y="6001"/>
                </a:cubicBezTo>
                <a:lnTo>
                  <a:pt x="21600" y="5231"/>
                </a:lnTo>
                <a:cubicBezTo>
                  <a:pt x="21390" y="5185"/>
                  <a:pt x="21169" y="5144"/>
                  <a:pt x="20978" y="5121"/>
                </a:cubicBezTo>
                <a:cubicBezTo>
                  <a:pt x="20439" y="5054"/>
                  <a:pt x="19691" y="5333"/>
                  <a:pt x="19183" y="5054"/>
                </a:cubicBezTo>
                <a:cubicBezTo>
                  <a:pt x="19567" y="4942"/>
                  <a:pt x="17359" y="4831"/>
                  <a:pt x="16644" y="4820"/>
                </a:cubicBezTo>
                <a:cubicBezTo>
                  <a:pt x="16695" y="4798"/>
                  <a:pt x="16737" y="4764"/>
                  <a:pt x="16747" y="4664"/>
                </a:cubicBezTo>
                <a:cubicBezTo>
                  <a:pt x="16758" y="4496"/>
                  <a:pt x="16540" y="4619"/>
                  <a:pt x="16498" y="4462"/>
                </a:cubicBezTo>
                <a:cubicBezTo>
                  <a:pt x="16757" y="4228"/>
                  <a:pt x="17058" y="4418"/>
                  <a:pt x="17328" y="4229"/>
                </a:cubicBezTo>
                <a:cubicBezTo>
                  <a:pt x="17473" y="4006"/>
                  <a:pt x="17172" y="3983"/>
                  <a:pt x="17245" y="3760"/>
                </a:cubicBezTo>
                <a:cubicBezTo>
                  <a:pt x="18084" y="3526"/>
                  <a:pt x="18250" y="3157"/>
                  <a:pt x="19079" y="2811"/>
                </a:cubicBezTo>
                <a:cubicBezTo>
                  <a:pt x="19131" y="2789"/>
                  <a:pt x="19174" y="2723"/>
                  <a:pt x="19132" y="2578"/>
                </a:cubicBezTo>
                <a:cubicBezTo>
                  <a:pt x="18780" y="2533"/>
                  <a:pt x="18375" y="2656"/>
                  <a:pt x="17981" y="2734"/>
                </a:cubicBezTo>
                <a:cubicBezTo>
                  <a:pt x="17370" y="2856"/>
                  <a:pt x="17379" y="2867"/>
                  <a:pt x="16840" y="2510"/>
                </a:cubicBezTo>
                <a:cubicBezTo>
                  <a:pt x="16736" y="2443"/>
                  <a:pt x="16560" y="2432"/>
                  <a:pt x="16457" y="2555"/>
                </a:cubicBezTo>
                <a:cubicBezTo>
                  <a:pt x="16249" y="2800"/>
                  <a:pt x="16093" y="2789"/>
                  <a:pt x="15907" y="2644"/>
                </a:cubicBezTo>
                <a:cubicBezTo>
                  <a:pt x="15710" y="2499"/>
                  <a:pt x="15409" y="2699"/>
                  <a:pt x="15160" y="2488"/>
                </a:cubicBezTo>
                <a:cubicBezTo>
                  <a:pt x="15648" y="2298"/>
                  <a:pt x="16084" y="2276"/>
                  <a:pt x="16602" y="2265"/>
                </a:cubicBezTo>
                <a:cubicBezTo>
                  <a:pt x="16446" y="1964"/>
                  <a:pt x="16228" y="1975"/>
                  <a:pt x="16041" y="1964"/>
                </a:cubicBezTo>
                <a:cubicBezTo>
                  <a:pt x="15305" y="1941"/>
                  <a:pt x="14569" y="1964"/>
                  <a:pt x="13843" y="1852"/>
                </a:cubicBezTo>
                <a:cubicBezTo>
                  <a:pt x="13657" y="1819"/>
                  <a:pt x="13471" y="1807"/>
                  <a:pt x="13305" y="1729"/>
                </a:cubicBezTo>
                <a:cubicBezTo>
                  <a:pt x="11365" y="870"/>
                  <a:pt x="13875" y="334"/>
                  <a:pt x="11770" y="100"/>
                </a:cubicBezTo>
                <a:cubicBezTo>
                  <a:pt x="11407" y="55"/>
                  <a:pt x="11033" y="33"/>
                  <a:pt x="10671" y="0"/>
                </a:cubicBezTo>
                <a:lnTo>
                  <a:pt x="0" y="0"/>
                </a:lnTo>
                <a:close/>
              </a:path>
            </a:pathLst>
          </a:custGeom>
          <a:ln w="12700">
            <a:miter lim="400000"/>
          </a:ln>
        </p:spPr>
      </p:pic>
      <p:sp>
        <p:nvSpPr>
          <p:cNvPr id="109" name="Content Placeholder 2"/>
          <p:cNvSpPr txBox="1">
            <a:spLocks noGrp="1"/>
          </p:cNvSpPr>
          <p:nvPr>
            <p:ph type="body" sz="half" idx="1"/>
          </p:nvPr>
        </p:nvSpPr>
        <p:spPr>
          <a:xfrm>
            <a:off x="5591943" y="1556791"/>
            <a:ext cx="6408713" cy="4620173"/>
          </a:xfrm>
          <a:prstGeom prst="rect">
            <a:avLst/>
          </a:prstGeom>
        </p:spPr>
        <p:txBody>
          <a:bodyPr/>
          <a:lstStyle/>
          <a:p>
            <a:pPr marL="0" indent="0" defTabSz="868680">
              <a:spcBef>
                <a:spcPts val="900"/>
              </a:spcBef>
              <a:buSzTx/>
              <a:buNone/>
              <a:defRPr sz="2280"/>
            </a:pPr>
            <a:r>
              <a:t>You start a new project, let’s say with a new simulation method or a new dataset and have a few ideas for possible analyses. </a:t>
            </a:r>
          </a:p>
          <a:p>
            <a:pPr marL="0" indent="0" defTabSz="868680">
              <a:spcBef>
                <a:spcPts val="900"/>
              </a:spcBef>
              <a:buSzTx/>
              <a:buNone/>
              <a:defRPr sz="2280"/>
            </a:pPr>
            <a:r>
              <a:t>You </a:t>
            </a:r>
            <a:r>
              <a:rPr b="1"/>
              <a:t>implement the analyses as prototypes</a:t>
            </a:r>
            <a:r>
              <a:t>; once each prototype is finished, you can </a:t>
            </a:r>
            <a:r>
              <a:rPr b="1"/>
              <a:t>confidently decide </a:t>
            </a:r>
            <a:r>
              <a:t>whether it is is a dead end, or worth pursuing.</a:t>
            </a:r>
          </a:p>
          <a:p>
            <a:pPr marL="0" indent="0" defTabSz="868680">
              <a:spcBef>
                <a:spcPts val="900"/>
              </a:spcBef>
              <a:buSzTx/>
              <a:buNone/>
              <a:defRPr sz="2280"/>
            </a:pPr>
            <a:r>
              <a:t>Once you find an idea on which it is worth spending energy, you take the prototype and </a:t>
            </a:r>
            <a:r>
              <a:rPr b="1"/>
              <a:t>easily re-organize and optimize it </a:t>
            </a:r>
            <a:r>
              <a:t>so that it scales up to the full size of your problem.</a:t>
            </a:r>
          </a:p>
          <a:p>
            <a:pPr marL="0" indent="0" defTabSz="868680">
              <a:spcBef>
                <a:spcPts val="900"/>
              </a:spcBef>
              <a:buSzTx/>
              <a:buNone/>
              <a:defRPr sz="2280" b="1"/>
            </a:pPr>
            <a:r>
              <a:t>As expected</a:t>
            </a:r>
            <a:r>
              <a:rPr b="0"/>
              <a:t>, the scaled-up experiment delivers good results, and your next paper is under way.</a:t>
            </a:r>
          </a:p>
        </p:txBody>
      </p:sp>
      <p:sp>
        <p:nvSpPr>
          <p:cNvPr id="110" name="Date Placeholder 5"/>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1200">
                <a:solidFill>
                  <a:srgbClr val="FFFFFF"/>
                </a:solidFill>
              </a:defRPr>
            </a:lvl1pPr>
          </a:lstStyle>
          <a:p>
            <a:r>
              <a:t>August 2023, CC BY-SA 4.0</a:t>
            </a:r>
          </a:p>
        </p:txBody>
      </p:sp>
      <p:sp>
        <p:nvSpPr>
          <p:cNvPr id="111"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spcBef>
                <a:spcPts val="600"/>
              </a:spcBef>
            </a:lvl1p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32" name="Rectangle 2"/>
          <p:cNvSpPr txBox="1">
            <a:spLocks noGrp="1"/>
          </p:cNvSpPr>
          <p:nvPr>
            <p:ph type="title"/>
          </p:nvPr>
        </p:nvSpPr>
        <p:spPr>
          <a:xfrm>
            <a:off x="838200" y="365125"/>
            <a:ext cx="10515600" cy="903634"/>
          </a:xfrm>
          <a:prstGeom prst="rect">
            <a:avLst/>
          </a:prstGeom>
        </p:spPr>
        <p:txBody>
          <a:bodyPr/>
          <a:lstStyle/>
          <a:p>
            <a:r>
              <a:t>Assertions</a:t>
            </a:r>
          </a:p>
        </p:txBody>
      </p:sp>
      <p:sp>
        <p:nvSpPr>
          <p:cNvPr id="333" name="Content Placeholder 3"/>
          <p:cNvSpPr txBox="1">
            <a:spLocks noGrp="1"/>
          </p:cNvSpPr>
          <p:nvPr>
            <p:ph type="body" idx="1"/>
          </p:nvPr>
        </p:nvSpPr>
        <p:spPr>
          <a:xfrm>
            <a:off x="838200" y="1412775"/>
            <a:ext cx="10515600" cy="4764189"/>
          </a:xfrm>
          <a:prstGeom prst="rect">
            <a:avLst/>
          </a:prstGeom>
        </p:spPr>
        <p:txBody>
          <a:bodyPr/>
          <a:lstStyle/>
          <a:p>
            <a:pPr marL="273043" indent="-273043">
              <a:lnSpc>
                <a:spcPct val="108000"/>
              </a:lnSpc>
              <a:tabLst>
                <a:tab pos="3848100" algn="l"/>
              </a:tabLst>
              <a:defRPr sz="2500">
                <a:latin typeface="Consolas"/>
                <a:ea typeface="Consolas"/>
                <a:cs typeface="Consolas"/>
                <a:sym typeface="Consolas"/>
              </a:defRPr>
            </a:pPr>
            <a:r>
              <a:rPr dirty="0"/>
              <a:t>assert</a:t>
            </a:r>
            <a:r>
              <a:rPr dirty="0">
                <a:latin typeface="Calibri"/>
                <a:ea typeface="Calibri"/>
                <a:cs typeface="Calibri"/>
                <a:sym typeface="Calibri"/>
              </a:rPr>
              <a:t> statements check that some condition is met, and raise an exception otherwise</a:t>
            </a:r>
          </a:p>
          <a:p>
            <a:pPr marL="273043" indent="-273043">
              <a:lnSpc>
                <a:spcPct val="108000"/>
              </a:lnSpc>
              <a:tabLst>
                <a:tab pos="3848100" algn="l"/>
              </a:tabLst>
              <a:defRPr sz="2500"/>
            </a:pPr>
            <a:r>
              <a:rPr dirty="0"/>
              <a:t>Check that statement is true/false:</a:t>
            </a:r>
            <a:br>
              <a:rPr dirty="0"/>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a:t>
            </a:r>
            <a:r>
              <a:rPr sz="1800" dirty="0">
                <a:solidFill>
                  <a:srgbClr val="8B2252"/>
                </a:solidFill>
                <a:latin typeface="Consolas"/>
                <a:ea typeface="Consolas"/>
                <a:cs typeface="Consolas"/>
                <a:sym typeface="Consolas"/>
              </a:rPr>
              <a:t>'Hi'</a:t>
            </a:r>
            <a:r>
              <a:rPr sz="1800" dirty="0">
                <a:latin typeface="Consolas"/>
                <a:ea typeface="Consolas"/>
                <a:cs typeface="Consolas"/>
                <a:sym typeface="Consolas"/>
              </a:rPr>
              <a:t>.</a:t>
            </a:r>
            <a:r>
              <a:rPr sz="1800" dirty="0" err="1">
                <a:latin typeface="Consolas"/>
                <a:ea typeface="Consolas"/>
                <a:cs typeface="Consolas"/>
                <a:sym typeface="Consolas"/>
              </a:rPr>
              <a:t>islower</a:t>
            </a:r>
            <a:r>
              <a:rPr sz="1800" dirty="0">
                <a:latin typeface="Consolas"/>
                <a:ea typeface="Consolas"/>
                <a:cs typeface="Consolas"/>
                <a:sym typeface="Consolas"/>
              </a:rPr>
              <a:t>()	</a:t>
            </a:r>
            <a:r>
              <a:rPr sz="1800" dirty="0">
                <a:solidFill>
                  <a:srgbClr val="FF0000"/>
                </a:solidFill>
                <a:latin typeface="Consolas"/>
                <a:ea typeface="Consolas"/>
                <a:cs typeface="Consolas"/>
                <a:sym typeface="Consolas"/>
              </a:rPr>
              <a:t>=&gt; fail</a:t>
            </a:r>
            <a:br>
              <a:rPr sz="1800" dirty="0">
                <a:solidFill>
                  <a:srgbClr val="FF0000"/>
                </a:solidFill>
                <a:latin typeface="Consolas"/>
                <a:ea typeface="Consolas"/>
                <a:cs typeface="Consolas"/>
                <a:sym typeface="Consolas"/>
              </a:rPr>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not </a:t>
            </a:r>
            <a:r>
              <a:rPr sz="1800" dirty="0">
                <a:solidFill>
                  <a:srgbClr val="8B2252"/>
                </a:solidFill>
                <a:latin typeface="Consolas"/>
                <a:ea typeface="Consolas"/>
                <a:cs typeface="Consolas"/>
                <a:sym typeface="Consolas"/>
              </a:rPr>
              <a:t>'Hi'</a:t>
            </a:r>
            <a:r>
              <a:rPr sz="1800" dirty="0">
                <a:latin typeface="Consolas"/>
                <a:ea typeface="Consolas"/>
                <a:cs typeface="Consolas"/>
                <a:sym typeface="Consolas"/>
              </a:rPr>
              <a:t>.</a:t>
            </a:r>
            <a:r>
              <a:rPr sz="1800" dirty="0" err="1">
                <a:latin typeface="Consolas"/>
                <a:ea typeface="Consolas"/>
                <a:cs typeface="Consolas"/>
                <a:sym typeface="Consolas"/>
              </a:rPr>
              <a:t>islower</a:t>
            </a:r>
            <a:r>
              <a:rPr sz="1800" dirty="0">
                <a:latin typeface="Consolas"/>
                <a:ea typeface="Consolas"/>
                <a:cs typeface="Consolas"/>
                <a:sym typeface="Consolas"/>
              </a:rPr>
              <a:t>()	</a:t>
            </a:r>
            <a:r>
              <a:rPr sz="1800" dirty="0">
                <a:solidFill>
                  <a:srgbClr val="0ECC00"/>
                </a:solidFill>
                <a:latin typeface="Consolas"/>
                <a:ea typeface="Consolas"/>
                <a:cs typeface="Consolas"/>
                <a:sym typeface="Consolas"/>
              </a:rPr>
              <a:t>=&gt; pass</a:t>
            </a:r>
            <a:endParaRPr sz="2000" dirty="0">
              <a:latin typeface="Consolas"/>
              <a:ea typeface="Consolas"/>
              <a:cs typeface="Consolas"/>
              <a:sym typeface="Consolas"/>
            </a:endParaRPr>
          </a:p>
          <a:p>
            <a:pPr marL="273043" indent="-273043">
              <a:lnSpc>
                <a:spcPct val="108000"/>
              </a:lnSpc>
              <a:tabLst>
                <a:tab pos="3848100" algn="l"/>
              </a:tabLst>
              <a:defRPr sz="2500"/>
            </a:pPr>
            <a:r>
              <a:rPr dirty="0"/>
              <a:t>Check that two objects are equal:</a:t>
            </a:r>
            <a:br>
              <a:rPr dirty="0"/>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2 + 1 == 3	</a:t>
            </a:r>
            <a:r>
              <a:rPr sz="1800" dirty="0">
                <a:solidFill>
                  <a:srgbClr val="0ECC00"/>
                </a:solidFill>
                <a:latin typeface="Consolas"/>
                <a:ea typeface="Consolas"/>
                <a:cs typeface="Consolas"/>
                <a:sym typeface="Consolas"/>
              </a:rPr>
              <a:t>=&gt; pass</a:t>
            </a:r>
            <a:br>
              <a:rPr sz="1800" dirty="0">
                <a:solidFill>
                  <a:srgbClr val="0ECC00"/>
                </a:solidFill>
                <a:latin typeface="Consolas"/>
                <a:ea typeface="Consolas"/>
                <a:cs typeface="Consolas"/>
                <a:sym typeface="Consolas"/>
              </a:rPr>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[2] + [1] == [2, 1]	</a:t>
            </a:r>
            <a:r>
              <a:rPr sz="1800" dirty="0">
                <a:solidFill>
                  <a:srgbClr val="0ECC00"/>
                </a:solidFill>
                <a:latin typeface="Consolas"/>
                <a:ea typeface="Consolas"/>
                <a:cs typeface="Consolas"/>
                <a:sym typeface="Consolas"/>
              </a:rPr>
              <a:t>=&gt; pass</a:t>
            </a:r>
            <a:br>
              <a:rPr sz="1800" dirty="0">
                <a:solidFill>
                  <a:srgbClr val="0ECC00"/>
                </a:solidFill>
                <a:latin typeface="Consolas"/>
                <a:ea typeface="Consolas"/>
                <a:cs typeface="Consolas"/>
                <a:sym typeface="Consolas"/>
              </a:rPr>
            </a:br>
            <a:r>
              <a:rPr sz="1800" dirty="0">
                <a:solidFill>
                  <a:srgbClr val="7F007F"/>
                </a:solidFill>
                <a:latin typeface="Consolas"/>
                <a:ea typeface="Consolas"/>
                <a:cs typeface="Consolas"/>
                <a:sym typeface="Consolas"/>
              </a:rPr>
              <a:t>assert</a:t>
            </a:r>
            <a:r>
              <a:rPr sz="1800" dirty="0">
                <a:latin typeface="Consolas"/>
                <a:ea typeface="Consolas"/>
                <a:cs typeface="Consolas"/>
                <a:sym typeface="Consolas"/>
              </a:rPr>
              <a:t> </a:t>
            </a:r>
            <a:r>
              <a:rPr sz="1800" dirty="0">
                <a:solidFill>
                  <a:srgbClr val="8B2252"/>
                </a:solidFill>
                <a:latin typeface="Consolas"/>
                <a:ea typeface="Consolas"/>
                <a:cs typeface="Consolas"/>
                <a:sym typeface="Consolas"/>
              </a:rPr>
              <a:t>'a'</a:t>
            </a:r>
            <a:r>
              <a:rPr sz="1800" dirty="0">
                <a:latin typeface="Consolas"/>
                <a:ea typeface="Consolas"/>
                <a:cs typeface="Consolas"/>
                <a:sym typeface="Consolas"/>
              </a:rPr>
              <a:t> + </a:t>
            </a:r>
            <a:r>
              <a:rPr sz="1800" dirty="0">
                <a:solidFill>
                  <a:srgbClr val="8B2252"/>
                </a:solidFill>
                <a:latin typeface="Consolas"/>
                <a:ea typeface="Consolas"/>
                <a:cs typeface="Consolas"/>
                <a:sym typeface="Consolas"/>
              </a:rPr>
              <a:t>'b'</a:t>
            </a:r>
            <a:r>
              <a:rPr sz="1800" dirty="0">
                <a:latin typeface="Consolas"/>
                <a:ea typeface="Consolas"/>
                <a:cs typeface="Consolas"/>
                <a:sym typeface="Consolas"/>
              </a:rPr>
              <a:t> != </a:t>
            </a:r>
            <a:r>
              <a:rPr sz="1800" dirty="0">
                <a:solidFill>
                  <a:srgbClr val="8B2252"/>
                </a:solidFill>
                <a:latin typeface="Consolas"/>
                <a:ea typeface="Consolas"/>
                <a:cs typeface="Consolas"/>
                <a:sym typeface="Consolas"/>
              </a:rPr>
              <a:t>'ab' </a:t>
            </a:r>
            <a:r>
              <a:rPr sz="1600" dirty="0">
                <a:latin typeface="Consolas"/>
                <a:ea typeface="Consolas"/>
                <a:cs typeface="Consolas"/>
                <a:sym typeface="Consolas"/>
              </a:rPr>
              <a:t>	</a:t>
            </a:r>
            <a:r>
              <a:rPr sz="1800" dirty="0">
                <a:solidFill>
                  <a:srgbClr val="FF0000"/>
                </a:solidFill>
                <a:latin typeface="Consolas"/>
                <a:ea typeface="Consolas"/>
                <a:cs typeface="Consolas"/>
                <a:sym typeface="Consolas"/>
              </a:rPr>
              <a:t>=&gt; fail</a:t>
            </a:r>
            <a:endParaRPr sz="2000" dirty="0">
              <a:latin typeface="Consolas"/>
              <a:ea typeface="Consolas"/>
              <a:cs typeface="Consolas"/>
              <a:sym typeface="Consolas"/>
            </a:endParaRPr>
          </a:p>
          <a:p>
            <a:pPr marL="273043" indent="-273043">
              <a:lnSpc>
                <a:spcPct val="108000"/>
              </a:lnSpc>
              <a:tabLst>
                <a:tab pos="3848100" algn="l"/>
              </a:tabLst>
              <a:defRPr sz="2500">
                <a:latin typeface="Consolas"/>
                <a:ea typeface="Consolas"/>
                <a:cs typeface="Consolas"/>
                <a:sym typeface="Consolas"/>
              </a:defRPr>
            </a:pPr>
            <a:r>
              <a:rPr dirty="0"/>
              <a:t>assert</a:t>
            </a:r>
            <a:r>
              <a:rPr dirty="0">
                <a:latin typeface="Courier New"/>
                <a:ea typeface="Courier New"/>
                <a:cs typeface="Courier New"/>
                <a:sym typeface="Courier New"/>
              </a:rPr>
              <a:t> </a:t>
            </a:r>
            <a:r>
              <a:rPr dirty="0">
                <a:latin typeface="Calibri"/>
                <a:ea typeface="Calibri"/>
                <a:cs typeface="Calibri"/>
                <a:sym typeface="Calibri"/>
              </a:rPr>
              <a:t>can be used to compare all sorts of objects, and </a:t>
            </a:r>
            <a:r>
              <a:rPr dirty="0" err="1">
                <a:latin typeface="Calibri"/>
                <a:ea typeface="Calibri"/>
                <a:cs typeface="Calibri"/>
                <a:sym typeface="Calibri"/>
              </a:rPr>
              <a:t>pytest</a:t>
            </a:r>
            <a:r>
              <a:rPr dirty="0">
                <a:latin typeface="Calibri"/>
                <a:ea typeface="Calibri"/>
                <a:cs typeface="Calibri"/>
                <a:sym typeface="Calibri"/>
              </a:rPr>
              <a:t> will take care of producing an appropriate error message</a:t>
            </a:r>
          </a:p>
        </p:txBody>
      </p:sp>
      <p:sp>
        <p:nvSpPr>
          <p:cNvPr id="334"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35" name="Slide Number Placeholder 1"/>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38" name="Title 3"/>
          <p:cNvSpPr txBox="1">
            <a:spLocks noGrp="1"/>
          </p:cNvSpPr>
          <p:nvPr>
            <p:ph type="title"/>
          </p:nvPr>
        </p:nvSpPr>
        <p:spPr>
          <a:xfrm>
            <a:off x="838200" y="365125"/>
            <a:ext cx="10515600" cy="903634"/>
          </a:xfrm>
          <a:prstGeom prst="rect">
            <a:avLst/>
          </a:prstGeom>
        </p:spPr>
        <p:txBody>
          <a:bodyPr/>
          <a:lstStyle/>
          <a:p>
            <a:r>
              <a:t>Hands-on! Possibly your first test</a:t>
            </a:r>
          </a:p>
        </p:txBody>
      </p:sp>
      <p:sp>
        <p:nvSpPr>
          <p:cNvPr id="339" name="Content Placeholder 1"/>
          <p:cNvSpPr txBox="1">
            <a:spLocks noGrp="1"/>
          </p:cNvSpPr>
          <p:nvPr>
            <p:ph type="body" idx="1"/>
          </p:nvPr>
        </p:nvSpPr>
        <p:spPr>
          <a:xfrm>
            <a:off x="838200" y="1412775"/>
            <a:ext cx="10515600" cy="4764189"/>
          </a:xfrm>
          <a:prstGeom prst="rect">
            <a:avLst/>
          </a:prstGeom>
        </p:spPr>
        <p:txBody>
          <a:bodyPr/>
          <a:lstStyle/>
          <a:p>
            <a:r>
              <a:rPr dirty="0"/>
              <a:t>Inside </a:t>
            </a:r>
            <a:r>
              <a:rPr dirty="0" err="1">
                <a:latin typeface="Consolas"/>
                <a:ea typeface="Consolas"/>
                <a:cs typeface="Consolas"/>
                <a:sym typeface="Consolas"/>
              </a:rPr>
              <a:t>test_first.py</a:t>
            </a:r>
            <a:r>
              <a:rPr dirty="0"/>
              <a:t>, test that </a:t>
            </a:r>
            <a:r>
              <a:rPr dirty="0">
                <a:latin typeface="Consolas"/>
                <a:ea typeface="Consolas"/>
                <a:cs typeface="Consolas"/>
                <a:sym typeface="Consolas"/>
              </a:rPr>
              <a:t>times_3([1]) </a:t>
            </a:r>
            <a:r>
              <a:rPr dirty="0"/>
              <a:t>returns what you would expect</a:t>
            </a:r>
          </a:p>
          <a:p>
            <a:endParaRPr dirty="0"/>
          </a:p>
          <a:p>
            <a:r>
              <a:rPr dirty="0"/>
              <a:t>Try to change the expected result in the test to </a:t>
            </a:r>
            <a:r>
              <a:rPr dirty="0">
                <a:latin typeface="Consolas"/>
                <a:ea typeface="Consolas"/>
                <a:cs typeface="Consolas"/>
                <a:sym typeface="Consolas"/>
              </a:rPr>
              <a:t>[2]</a:t>
            </a:r>
            <a:r>
              <a:rPr dirty="0"/>
              <a:t> (or anything you want) and watch the test break. Look at the error message and make sure you understand what’s going on</a:t>
            </a:r>
          </a:p>
        </p:txBody>
      </p:sp>
      <p:sp>
        <p:nvSpPr>
          <p:cNvPr id="340"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41"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2" name="Rectangle 6">
            <a:extLst>
              <a:ext uri="{FF2B5EF4-FFF2-40B4-BE49-F238E27FC236}">
                <a16:creationId xmlns:a16="http://schemas.microsoft.com/office/drawing/2014/main" id="{CF0A9B69-5C1C-9A2A-8593-9E3177BA4D89}"/>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45" name="Title 1"/>
          <p:cNvSpPr txBox="1">
            <a:spLocks noGrp="1"/>
          </p:cNvSpPr>
          <p:nvPr>
            <p:ph type="title"/>
          </p:nvPr>
        </p:nvSpPr>
        <p:spPr>
          <a:xfrm>
            <a:off x="838200" y="365125"/>
            <a:ext cx="10515600" cy="903634"/>
          </a:xfrm>
          <a:prstGeom prst="rect">
            <a:avLst/>
          </a:prstGeom>
        </p:spPr>
        <p:txBody>
          <a:bodyPr/>
          <a:lstStyle/>
          <a:p>
            <a:r>
              <a:t>Hands-on!</a:t>
            </a:r>
          </a:p>
        </p:txBody>
      </p:sp>
      <p:sp>
        <p:nvSpPr>
          <p:cNvPr id="346" name="Content Placeholder 2"/>
          <p:cNvSpPr txBox="1">
            <a:spLocks noGrp="1"/>
          </p:cNvSpPr>
          <p:nvPr>
            <p:ph type="body" idx="1"/>
          </p:nvPr>
        </p:nvSpPr>
        <p:spPr>
          <a:xfrm>
            <a:off x="838200" y="1412775"/>
            <a:ext cx="10515600" cy="4764189"/>
          </a:xfrm>
          <a:prstGeom prst="rect">
            <a:avLst/>
          </a:prstGeom>
        </p:spPr>
        <p:txBody>
          <a:bodyPr/>
          <a:lstStyle/>
          <a:p>
            <a:r>
              <a:rPr dirty="0"/>
              <a:t>Create a new file, </a:t>
            </a:r>
            <a:r>
              <a:rPr dirty="0" err="1">
                <a:latin typeface="Consolas"/>
                <a:ea typeface="Consolas"/>
                <a:cs typeface="Consolas"/>
                <a:sym typeface="Consolas"/>
              </a:rPr>
              <a:t>test_plus.py</a:t>
            </a:r>
            <a:r>
              <a:rPr dirty="0"/>
              <a:t>: </a:t>
            </a:r>
            <a:br>
              <a:rPr dirty="0"/>
            </a:br>
            <a:r>
              <a:rPr lang="en-US" dirty="0"/>
              <a:t>write a </a:t>
            </a:r>
            <a:r>
              <a:rPr dirty="0"/>
              <a:t>test that</a:t>
            </a:r>
            <a:r>
              <a:rPr lang="en-US" dirty="0"/>
              <a:t> asserts that</a:t>
            </a:r>
            <a:r>
              <a:rPr dirty="0"/>
              <a:t> 1+2 is 3</a:t>
            </a:r>
            <a:r>
              <a:rPr lang="en-US" dirty="0"/>
              <a:t> </a:t>
            </a:r>
            <a:endParaRPr dirty="0"/>
          </a:p>
          <a:p>
            <a:r>
              <a:rPr dirty="0"/>
              <a:t>Execute the test</a:t>
            </a:r>
            <a:br>
              <a:rPr dirty="0"/>
            </a:br>
            <a:endParaRPr dirty="0"/>
          </a:p>
        </p:txBody>
      </p:sp>
      <p:sp>
        <p:nvSpPr>
          <p:cNvPr id="347"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4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2" name="Rectangle 6">
            <a:extLst>
              <a:ext uri="{FF2B5EF4-FFF2-40B4-BE49-F238E27FC236}">
                <a16:creationId xmlns:a16="http://schemas.microsoft.com/office/drawing/2014/main" id="{01E63C79-77AB-F9BE-D9A1-C86772CDFF3A}"/>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52" name="Title 1"/>
          <p:cNvSpPr txBox="1">
            <a:spLocks noGrp="1"/>
          </p:cNvSpPr>
          <p:nvPr>
            <p:ph type="title"/>
          </p:nvPr>
        </p:nvSpPr>
        <p:spPr>
          <a:xfrm>
            <a:off x="838200" y="365125"/>
            <a:ext cx="10515600" cy="903634"/>
          </a:xfrm>
          <a:prstGeom prst="rect">
            <a:avLst/>
          </a:prstGeom>
        </p:spPr>
        <p:txBody>
          <a:bodyPr/>
          <a:lstStyle/>
          <a:p>
            <a:r>
              <a:t>Hands-on!</a:t>
            </a:r>
          </a:p>
        </p:txBody>
      </p:sp>
      <p:sp>
        <p:nvSpPr>
          <p:cNvPr id="353" name="Content Placeholder 2"/>
          <p:cNvSpPr txBox="1">
            <a:spLocks noGrp="1"/>
          </p:cNvSpPr>
          <p:nvPr>
            <p:ph type="body" idx="1"/>
          </p:nvPr>
        </p:nvSpPr>
        <p:spPr>
          <a:xfrm>
            <a:off x="838200" y="1412775"/>
            <a:ext cx="10515600" cy="4764189"/>
          </a:xfrm>
          <a:prstGeom prst="rect">
            <a:avLst/>
          </a:prstGeom>
        </p:spPr>
        <p:txBody>
          <a:bodyPr/>
          <a:lstStyle/>
          <a:p>
            <a:r>
              <a:rPr lang="de-DE" dirty="0"/>
              <a:t>Create a </a:t>
            </a:r>
            <a:r>
              <a:rPr lang="de-DE" dirty="0" err="1"/>
              <a:t>new</a:t>
            </a:r>
            <a:r>
              <a:rPr lang="de-DE" dirty="0"/>
              <a:t> </a:t>
            </a:r>
            <a:r>
              <a:rPr lang="de-DE" dirty="0" err="1"/>
              <a:t>file</a:t>
            </a:r>
            <a:r>
              <a:rPr lang="de-DE" dirty="0"/>
              <a:t>, </a:t>
            </a:r>
            <a:r>
              <a:rPr lang="de-DE" dirty="0" err="1">
                <a:latin typeface="Consolas"/>
                <a:ea typeface="Consolas"/>
                <a:cs typeface="Consolas"/>
                <a:sym typeface="Consolas"/>
              </a:rPr>
              <a:t>test_plus.py</a:t>
            </a:r>
            <a:r>
              <a:rPr lang="de-DE" dirty="0"/>
              <a:t>: </a:t>
            </a:r>
            <a:br>
              <a:rPr lang="de-DE" dirty="0"/>
            </a:br>
            <a:r>
              <a:rPr lang="de-DE" dirty="0" err="1"/>
              <a:t>write</a:t>
            </a:r>
            <a:r>
              <a:rPr lang="de-DE" dirty="0"/>
              <a:t> a </a:t>
            </a:r>
            <a:r>
              <a:rPr lang="de-DE" dirty="0" err="1"/>
              <a:t>test</a:t>
            </a:r>
            <a:r>
              <a:rPr lang="de-DE" dirty="0"/>
              <a:t> </a:t>
            </a:r>
            <a:r>
              <a:rPr lang="de-DE" dirty="0" err="1"/>
              <a:t>that</a:t>
            </a:r>
            <a:r>
              <a:rPr lang="de-DE" dirty="0"/>
              <a:t> </a:t>
            </a:r>
            <a:r>
              <a:rPr lang="de-DE" dirty="0" err="1"/>
              <a:t>asserts</a:t>
            </a:r>
            <a:r>
              <a:rPr lang="de-DE" dirty="0"/>
              <a:t> </a:t>
            </a:r>
            <a:r>
              <a:rPr lang="de-DE" dirty="0" err="1"/>
              <a:t>that</a:t>
            </a:r>
            <a:r>
              <a:rPr lang="de-DE" dirty="0"/>
              <a:t> 1+2 </a:t>
            </a:r>
            <a:r>
              <a:rPr lang="de-DE" dirty="0" err="1"/>
              <a:t>is</a:t>
            </a:r>
            <a:r>
              <a:rPr lang="de-DE" dirty="0"/>
              <a:t> 3 </a:t>
            </a:r>
          </a:p>
          <a:p>
            <a:r>
              <a:rPr lang="de-DE" dirty="0"/>
              <a:t>Execute </a:t>
            </a:r>
            <a:r>
              <a:rPr lang="de-DE" dirty="0" err="1"/>
              <a:t>the</a:t>
            </a:r>
            <a:r>
              <a:rPr lang="de-DE" dirty="0"/>
              <a:t> </a:t>
            </a:r>
            <a:r>
              <a:rPr lang="de-DE" dirty="0" err="1"/>
              <a:t>test</a:t>
            </a:r>
            <a:br>
              <a:rPr dirty="0"/>
            </a:br>
            <a:endParaRPr dirty="0"/>
          </a:p>
          <a:p>
            <a:r>
              <a:rPr dirty="0"/>
              <a:t>Then write a new test and </a:t>
            </a:r>
            <a:r>
              <a:rPr lang="en-US" dirty="0"/>
              <a:t>assert</a:t>
            </a:r>
            <a:r>
              <a:rPr dirty="0"/>
              <a:t> that 1.1 + 2.2 is 3.3</a:t>
            </a:r>
          </a:p>
          <a:p>
            <a:r>
              <a:rPr dirty="0"/>
              <a:t>Execute the tests</a:t>
            </a:r>
          </a:p>
        </p:txBody>
      </p:sp>
      <p:sp>
        <p:nvSpPr>
          <p:cNvPr id="354"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5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2" name="Rectangle 6">
            <a:extLst>
              <a:ext uri="{FF2B5EF4-FFF2-40B4-BE49-F238E27FC236}">
                <a16:creationId xmlns:a16="http://schemas.microsoft.com/office/drawing/2014/main" id="{F3C6CDFF-BB60-5556-E126-BD18810E6372}"/>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58" name="Rectangle 2"/>
          <p:cNvSpPr txBox="1">
            <a:spLocks noGrp="1"/>
          </p:cNvSpPr>
          <p:nvPr>
            <p:ph type="title"/>
          </p:nvPr>
        </p:nvSpPr>
        <p:spPr>
          <a:xfrm>
            <a:off x="838200" y="365125"/>
            <a:ext cx="10515600" cy="903634"/>
          </a:xfrm>
          <a:prstGeom prst="rect">
            <a:avLst/>
          </a:prstGeom>
        </p:spPr>
        <p:txBody>
          <a:bodyPr/>
          <a:lstStyle/>
          <a:p>
            <a:r>
              <a:t>Floating point equality</a:t>
            </a:r>
          </a:p>
        </p:txBody>
      </p:sp>
      <p:sp>
        <p:nvSpPr>
          <p:cNvPr id="359" name="Content Placeholder 3"/>
          <p:cNvSpPr txBox="1">
            <a:spLocks noGrp="1"/>
          </p:cNvSpPr>
          <p:nvPr>
            <p:ph type="body" idx="1"/>
          </p:nvPr>
        </p:nvSpPr>
        <p:spPr>
          <a:xfrm>
            <a:off x="838200" y="1412775"/>
            <a:ext cx="10515600" cy="4764189"/>
          </a:xfrm>
          <a:prstGeom prst="rect">
            <a:avLst/>
          </a:prstGeom>
        </p:spPr>
        <p:txBody>
          <a:bodyPr/>
          <a:lstStyle/>
          <a:p>
            <a:pPr marL="219455" indent="-219455" defTabSz="877823">
              <a:spcBef>
                <a:spcPts val="900"/>
              </a:spcBef>
              <a:tabLst>
                <a:tab pos="6273800" algn="l"/>
              </a:tabLst>
              <a:defRPr sz="2688"/>
            </a:pPr>
            <a:r>
              <a:t>Real numbers are represented approximately as “floating point” numbers.  When developing numerical code, we have to allow for approximation errors.</a:t>
            </a:r>
          </a:p>
          <a:p>
            <a:pPr marL="219455" indent="-219455" defTabSz="877823">
              <a:spcBef>
                <a:spcPts val="900"/>
              </a:spcBef>
              <a:tabLst>
                <a:tab pos="6527800" algn="l"/>
              </a:tabLst>
              <a:defRPr sz="2688"/>
            </a:pPr>
            <a:r>
              <a:t>Check that two numbers are approximately equal:</a:t>
            </a:r>
            <a:br/>
            <a:r>
              <a:rPr sz="1919">
                <a:solidFill>
                  <a:srgbClr val="7F007F"/>
                </a:solidFill>
                <a:latin typeface="Consolas"/>
                <a:ea typeface="Consolas"/>
                <a:cs typeface="Consolas"/>
                <a:sym typeface="Consolas"/>
              </a:rPr>
              <a:t>from</a:t>
            </a:r>
            <a:r>
              <a:rPr sz="1919">
                <a:latin typeface="Consolas"/>
                <a:ea typeface="Consolas"/>
                <a:cs typeface="Consolas"/>
                <a:sym typeface="Consolas"/>
              </a:rPr>
              <a:t> math </a:t>
            </a:r>
            <a:r>
              <a:rPr sz="1919">
                <a:solidFill>
                  <a:srgbClr val="7F007F"/>
                </a:solidFill>
                <a:latin typeface="Consolas"/>
                <a:ea typeface="Consolas"/>
                <a:cs typeface="Consolas"/>
                <a:sym typeface="Consolas"/>
              </a:rPr>
              <a:t>import</a:t>
            </a:r>
            <a:r>
              <a:rPr sz="1919">
                <a:latin typeface="Consolas"/>
                <a:ea typeface="Consolas"/>
                <a:cs typeface="Consolas"/>
                <a:sym typeface="Consolas"/>
              </a:rPr>
              <a:t> isclose</a:t>
            </a:r>
            <a:br>
              <a:rPr sz="1919">
                <a:latin typeface="Consolas"/>
                <a:ea typeface="Consolas"/>
                <a:cs typeface="Consolas"/>
                <a:sym typeface="Consolas"/>
              </a:rPr>
            </a:br>
            <a:r>
              <a:rPr sz="1919">
                <a:solidFill>
                  <a:srgbClr val="7F007F"/>
                </a:solidFill>
                <a:latin typeface="Consolas"/>
                <a:ea typeface="Consolas"/>
                <a:cs typeface="Consolas"/>
                <a:sym typeface="Consolas"/>
              </a:rPr>
              <a:t>def</a:t>
            </a:r>
            <a:r>
              <a:rPr sz="1919">
                <a:latin typeface="Consolas"/>
                <a:ea typeface="Consolas"/>
                <a:cs typeface="Consolas"/>
                <a:sym typeface="Consolas"/>
              </a:rPr>
              <a:t> </a:t>
            </a:r>
            <a:r>
              <a:rPr sz="1919">
                <a:solidFill>
                  <a:srgbClr val="0000FF"/>
                </a:solidFill>
                <a:latin typeface="Consolas"/>
                <a:ea typeface="Consolas"/>
                <a:cs typeface="Consolas"/>
                <a:sym typeface="Consolas"/>
              </a:rPr>
              <a:t>test_floating_point_math</a:t>
            </a:r>
            <a:r>
              <a:rPr sz="1919">
                <a:latin typeface="Consolas"/>
                <a:ea typeface="Consolas"/>
                <a:cs typeface="Consolas"/>
                <a:sym typeface="Consolas"/>
              </a:rPr>
              <a:t>():</a:t>
            </a:r>
            <a:br>
              <a:rPr sz="1919">
                <a:latin typeface="Consolas"/>
                <a:ea typeface="Consolas"/>
                <a:cs typeface="Consolas"/>
                <a:sym typeface="Consolas"/>
              </a:rPr>
            </a:br>
            <a:r>
              <a:rPr sz="1919">
                <a:latin typeface="Consolas"/>
                <a:ea typeface="Consolas"/>
                <a:cs typeface="Consolas"/>
                <a:sym typeface="Consolas"/>
              </a:rPr>
              <a:t>    </a:t>
            </a:r>
            <a:r>
              <a:rPr sz="1919">
                <a:solidFill>
                  <a:srgbClr val="7F007F"/>
                </a:solidFill>
                <a:latin typeface="Consolas"/>
                <a:ea typeface="Consolas"/>
                <a:cs typeface="Consolas"/>
                <a:sym typeface="Consolas"/>
              </a:rPr>
              <a:t>assert</a:t>
            </a:r>
            <a:r>
              <a:rPr sz="1919">
                <a:latin typeface="Consolas"/>
                <a:ea typeface="Consolas"/>
                <a:cs typeface="Consolas"/>
                <a:sym typeface="Consolas"/>
              </a:rPr>
              <a:t> isclose(1.1 + 2.2, 3.3)	</a:t>
            </a:r>
            <a:r>
              <a:rPr sz="1919">
                <a:solidFill>
                  <a:srgbClr val="0ECC00"/>
                </a:solidFill>
                <a:latin typeface="Consolas"/>
                <a:ea typeface="Consolas"/>
                <a:cs typeface="Consolas"/>
                <a:sym typeface="Consolas"/>
              </a:rPr>
              <a:t>=&gt; pass</a:t>
            </a:r>
            <a:endParaRPr sz="1919">
              <a:latin typeface="Consolas"/>
              <a:ea typeface="Consolas"/>
              <a:cs typeface="Consolas"/>
              <a:sym typeface="Consolas"/>
            </a:endParaRPr>
          </a:p>
          <a:p>
            <a:pPr marL="219455" indent="-219455" defTabSz="877823">
              <a:spcBef>
                <a:spcPts val="900"/>
              </a:spcBef>
              <a:tabLst>
                <a:tab pos="6527800" algn="l"/>
              </a:tabLst>
              <a:defRPr sz="2688">
                <a:latin typeface="Consolas"/>
                <a:ea typeface="Consolas"/>
                <a:cs typeface="Consolas"/>
                <a:sym typeface="Consolas"/>
              </a:defRPr>
            </a:pPr>
            <a:r>
              <a:t>abs_tol </a:t>
            </a:r>
            <a:r>
              <a:rPr>
                <a:latin typeface="Calibri"/>
                <a:ea typeface="Calibri"/>
                <a:cs typeface="Calibri"/>
                <a:sym typeface="Calibri"/>
              </a:rPr>
              <a:t>controls the absolute tolerance:</a:t>
            </a:r>
            <a:br>
              <a:rPr>
                <a:latin typeface="Calibri"/>
                <a:ea typeface="Calibri"/>
                <a:cs typeface="Calibri"/>
                <a:sym typeface="Calibri"/>
              </a:rPr>
            </a:br>
            <a:r>
              <a:rPr sz="1919">
                <a:solidFill>
                  <a:srgbClr val="7F007F"/>
                </a:solidFill>
              </a:rPr>
              <a:t>assert</a:t>
            </a:r>
            <a:r>
              <a:rPr sz="1919"/>
              <a:t> isclose(1.121, 1.2, abs_tol=0.1)</a:t>
            </a:r>
            <a:r>
              <a:rPr sz="1919">
                <a:solidFill>
                  <a:srgbClr val="0ECC00"/>
                </a:solidFill>
              </a:rPr>
              <a:t> 	=&gt; pass</a:t>
            </a:r>
            <a:br>
              <a:rPr sz="1919">
                <a:solidFill>
                  <a:srgbClr val="0ECC00"/>
                </a:solidFill>
              </a:rPr>
            </a:br>
            <a:r>
              <a:rPr sz="1919">
                <a:solidFill>
                  <a:srgbClr val="7F007F"/>
                </a:solidFill>
              </a:rPr>
              <a:t>assert</a:t>
            </a:r>
            <a:r>
              <a:rPr sz="1919"/>
              <a:t> isclose(1.121, 1.2, abs_tol=0.01)	</a:t>
            </a:r>
            <a:r>
              <a:rPr sz="1919">
                <a:solidFill>
                  <a:srgbClr val="FF0000"/>
                </a:solidFill>
              </a:rPr>
              <a:t>=&gt; fail</a:t>
            </a:r>
            <a:endParaRPr sz="1919"/>
          </a:p>
          <a:p>
            <a:pPr marL="219455" indent="-219455" defTabSz="877823">
              <a:spcBef>
                <a:spcPts val="900"/>
              </a:spcBef>
              <a:tabLst>
                <a:tab pos="6527800" algn="l"/>
              </a:tabLst>
              <a:defRPr sz="2688">
                <a:latin typeface="Consolas"/>
                <a:ea typeface="Consolas"/>
                <a:cs typeface="Consolas"/>
                <a:sym typeface="Consolas"/>
              </a:defRPr>
            </a:pPr>
            <a:r>
              <a:t>rel_tol </a:t>
            </a:r>
            <a:r>
              <a:rPr>
                <a:latin typeface="Calibri"/>
                <a:ea typeface="Calibri"/>
                <a:cs typeface="Calibri"/>
                <a:sym typeface="Calibri"/>
              </a:rPr>
              <a:t>controls the relative tolerance:</a:t>
            </a:r>
            <a:br>
              <a:rPr>
                <a:latin typeface="Calibri"/>
                <a:ea typeface="Calibri"/>
                <a:cs typeface="Calibri"/>
                <a:sym typeface="Calibri"/>
              </a:rPr>
            </a:br>
            <a:r>
              <a:rPr sz="1919">
                <a:solidFill>
                  <a:srgbClr val="7F007F"/>
                </a:solidFill>
              </a:rPr>
              <a:t>assert</a:t>
            </a:r>
            <a:r>
              <a:rPr sz="1919"/>
              <a:t> isclose(120.1, 121.4, rel_tol=0.1)</a:t>
            </a:r>
            <a:r>
              <a:rPr sz="1919">
                <a:solidFill>
                  <a:srgbClr val="0ECC00"/>
                </a:solidFill>
              </a:rPr>
              <a:t>	=&gt; pass</a:t>
            </a:r>
            <a:br>
              <a:rPr sz="1919">
                <a:solidFill>
                  <a:srgbClr val="0ECC00"/>
                </a:solidFill>
              </a:rPr>
            </a:br>
            <a:r>
              <a:rPr sz="1919">
                <a:solidFill>
                  <a:srgbClr val="7F007F"/>
                </a:solidFill>
              </a:rPr>
              <a:t>assert</a:t>
            </a:r>
            <a:r>
              <a:rPr sz="1919"/>
              <a:t> isclose(120.4, 121.4, rel_tol=0.01)	</a:t>
            </a:r>
            <a:r>
              <a:rPr sz="1919">
                <a:solidFill>
                  <a:srgbClr val="FF0000"/>
                </a:solidFill>
              </a:rPr>
              <a:t>=&gt; fail</a:t>
            </a:r>
          </a:p>
        </p:txBody>
      </p:sp>
      <p:sp>
        <p:nvSpPr>
          <p:cNvPr id="360"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61"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2" name="Rectangle 11">
            <a:extLst>
              <a:ext uri="{FF2B5EF4-FFF2-40B4-BE49-F238E27FC236}">
                <a16:creationId xmlns:a16="http://schemas.microsoft.com/office/drawing/2014/main" id="{766B0A60-5982-2403-7DC1-7883DBD8A7C7}"/>
              </a:ext>
            </a:extLst>
          </p:cNvPr>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66" name="Title 1"/>
          <p:cNvSpPr txBox="1">
            <a:spLocks noGrp="1"/>
          </p:cNvSpPr>
          <p:nvPr>
            <p:ph type="title"/>
          </p:nvPr>
        </p:nvSpPr>
        <p:spPr>
          <a:xfrm>
            <a:off x="838200" y="365125"/>
            <a:ext cx="10515600" cy="903634"/>
          </a:xfrm>
          <a:prstGeom prst="rect">
            <a:avLst/>
          </a:prstGeom>
        </p:spPr>
        <p:txBody>
          <a:bodyPr/>
          <a:lstStyle/>
          <a:p>
            <a:r>
              <a:t>Hands-on!</a:t>
            </a:r>
          </a:p>
        </p:txBody>
      </p:sp>
      <p:sp>
        <p:nvSpPr>
          <p:cNvPr id="367" name="Content Placeholder 2"/>
          <p:cNvSpPr txBox="1">
            <a:spLocks noGrp="1"/>
          </p:cNvSpPr>
          <p:nvPr>
            <p:ph type="body" idx="1"/>
          </p:nvPr>
        </p:nvSpPr>
        <p:spPr>
          <a:xfrm>
            <a:off x="838200" y="1412775"/>
            <a:ext cx="10515600" cy="4764189"/>
          </a:xfrm>
          <a:prstGeom prst="rect">
            <a:avLst/>
          </a:prstGeom>
        </p:spPr>
        <p:txBody>
          <a:bodyPr/>
          <a:lstStyle/>
          <a:p>
            <a:r>
              <a:t>One more equality test: check that the sum of these two NumPy arrays:</a:t>
            </a:r>
            <a:br/>
            <a:r>
              <a:rPr>
                <a:latin typeface="Consolas"/>
                <a:ea typeface="Consolas"/>
                <a:cs typeface="Consolas"/>
                <a:sym typeface="Consolas"/>
              </a:rPr>
              <a:t>x = np.array([1, 1])</a:t>
            </a:r>
            <a:br>
              <a:rPr>
                <a:latin typeface="Consolas"/>
                <a:ea typeface="Consolas"/>
                <a:cs typeface="Consolas"/>
                <a:sym typeface="Consolas"/>
              </a:rPr>
            </a:br>
            <a:r>
              <a:rPr>
                <a:latin typeface="Consolas"/>
                <a:ea typeface="Consolas"/>
                <a:cs typeface="Consolas"/>
                <a:sym typeface="Consolas"/>
              </a:rPr>
              <a:t>y = np.array([2, 2])</a:t>
            </a:r>
            <a:br>
              <a:rPr>
                <a:latin typeface="Consolas"/>
                <a:ea typeface="Consolas"/>
                <a:cs typeface="Consolas"/>
                <a:sym typeface="Consolas"/>
              </a:rPr>
            </a:br>
            <a:r>
              <a:t>is equal to</a:t>
            </a:r>
            <a:br/>
            <a:r>
              <a:rPr>
                <a:latin typeface="Consolas"/>
                <a:ea typeface="Consolas"/>
                <a:cs typeface="Consolas"/>
                <a:sym typeface="Consolas"/>
              </a:rPr>
              <a:t>z = np.array([3, 3])</a:t>
            </a:r>
          </a:p>
        </p:txBody>
      </p:sp>
      <p:sp>
        <p:nvSpPr>
          <p:cNvPr id="368"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69"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2" name="Rectangle 6">
            <a:extLst>
              <a:ext uri="{FF2B5EF4-FFF2-40B4-BE49-F238E27FC236}">
                <a16:creationId xmlns:a16="http://schemas.microsoft.com/office/drawing/2014/main" id="{4F106757-65AD-4264-AEFB-D9CBD73B4C4F}"/>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ooter Placeholder 3"/>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72" name="Title 1"/>
          <p:cNvSpPr txBox="1">
            <a:spLocks noGrp="1"/>
          </p:cNvSpPr>
          <p:nvPr>
            <p:ph type="title"/>
          </p:nvPr>
        </p:nvSpPr>
        <p:spPr>
          <a:xfrm>
            <a:off x="838200" y="365125"/>
            <a:ext cx="10515600" cy="903634"/>
          </a:xfrm>
          <a:prstGeom prst="rect">
            <a:avLst/>
          </a:prstGeom>
        </p:spPr>
        <p:txBody>
          <a:bodyPr/>
          <a:lstStyle/>
          <a:p>
            <a:r>
              <a:t>Testing with numpy arrays</a:t>
            </a:r>
          </a:p>
        </p:txBody>
      </p:sp>
      <p:sp>
        <p:nvSpPr>
          <p:cNvPr id="373"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74"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375" name="TextBox 9"/>
          <p:cNvSpPr txBox="1"/>
          <p:nvPr/>
        </p:nvSpPr>
        <p:spPr>
          <a:xfrm>
            <a:off x="2351583" y="1412777"/>
            <a:ext cx="3744417" cy="1488441"/>
          </a:xfrm>
          <a:prstGeom prst="rect">
            <a:avLst/>
          </a:prstGeom>
          <a:solidFill>
            <a:srgbClr val="F2F2F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7F007F"/>
                </a:solidFill>
                <a:latin typeface="Consolas"/>
                <a:ea typeface="Consolas"/>
                <a:cs typeface="Consolas"/>
                <a:sym typeface="Consolas"/>
              </a:defRPr>
            </a:pPr>
            <a:r>
              <a:rPr dirty="0"/>
              <a:t>def</a:t>
            </a:r>
            <a:r>
              <a:rPr dirty="0">
                <a:solidFill>
                  <a:srgbClr val="000000"/>
                </a:solidFill>
              </a:rPr>
              <a:t> </a:t>
            </a:r>
            <a:r>
              <a:rPr dirty="0" err="1">
                <a:solidFill>
                  <a:srgbClr val="0000FF"/>
                </a:solidFill>
              </a:rPr>
              <a:t>test_numpy_equality</a:t>
            </a:r>
            <a:r>
              <a:rPr dirty="0">
                <a:solidFill>
                  <a:srgbClr val="000000"/>
                </a:solidFill>
              </a:rPr>
              <a:t>():</a:t>
            </a:r>
            <a:br>
              <a:rPr dirty="0">
                <a:solidFill>
                  <a:srgbClr val="000000"/>
                </a:solidFill>
              </a:rPr>
            </a:br>
            <a:r>
              <a:rPr dirty="0">
                <a:solidFill>
                  <a:srgbClr val="000000"/>
                </a:solidFill>
              </a:rPr>
              <a:t>    x = </a:t>
            </a:r>
            <a:r>
              <a:rPr dirty="0" err="1">
                <a:solidFill>
                  <a:srgbClr val="000000"/>
                </a:solidFill>
              </a:rPr>
              <a:t>np.array</a:t>
            </a:r>
            <a:r>
              <a:rPr dirty="0">
                <a:solidFill>
                  <a:srgbClr val="000000"/>
                </a:solidFill>
              </a:rPr>
              <a:t>([1, 1])</a:t>
            </a:r>
            <a:br>
              <a:rPr dirty="0">
                <a:solidFill>
                  <a:srgbClr val="000000"/>
                </a:solidFill>
              </a:rPr>
            </a:br>
            <a:r>
              <a:rPr dirty="0">
                <a:solidFill>
                  <a:srgbClr val="000000"/>
                </a:solidFill>
              </a:rPr>
              <a:t>    y = </a:t>
            </a:r>
            <a:r>
              <a:rPr dirty="0" err="1">
                <a:solidFill>
                  <a:srgbClr val="000000"/>
                </a:solidFill>
              </a:rPr>
              <a:t>np.array</a:t>
            </a:r>
            <a:r>
              <a:rPr dirty="0">
                <a:solidFill>
                  <a:srgbClr val="000000"/>
                </a:solidFill>
              </a:rPr>
              <a:t>([2, 2])</a:t>
            </a:r>
            <a:br>
              <a:rPr dirty="0">
                <a:solidFill>
                  <a:srgbClr val="000000"/>
                </a:solidFill>
              </a:rPr>
            </a:br>
            <a:r>
              <a:rPr dirty="0">
                <a:solidFill>
                  <a:srgbClr val="000000"/>
                </a:solidFill>
              </a:rPr>
              <a:t>    z = </a:t>
            </a:r>
            <a:r>
              <a:rPr dirty="0" err="1">
                <a:solidFill>
                  <a:srgbClr val="000000"/>
                </a:solidFill>
              </a:rPr>
              <a:t>np.array</a:t>
            </a:r>
            <a:r>
              <a:rPr dirty="0">
                <a:solidFill>
                  <a:srgbClr val="000000"/>
                </a:solidFill>
              </a:rPr>
              <a:t>([3, 3])</a:t>
            </a:r>
            <a:br>
              <a:rPr dirty="0">
                <a:solidFill>
                  <a:srgbClr val="000000"/>
                </a:solidFill>
              </a:rPr>
            </a:br>
            <a:r>
              <a:rPr dirty="0">
                <a:solidFill>
                  <a:srgbClr val="000000"/>
                </a:solidFill>
              </a:rPr>
              <a:t>    </a:t>
            </a:r>
            <a:r>
              <a:rPr dirty="0"/>
              <a:t>assert</a:t>
            </a:r>
            <a:r>
              <a:rPr dirty="0">
                <a:solidFill>
                  <a:srgbClr val="000000"/>
                </a:solidFill>
              </a:rPr>
              <a:t> x + y == z</a:t>
            </a:r>
          </a:p>
        </p:txBody>
      </p:sp>
      <p:sp>
        <p:nvSpPr>
          <p:cNvPr id="376" name="Rectangle 10"/>
          <p:cNvSpPr txBox="1"/>
          <p:nvPr/>
        </p:nvSpPr>
        <p:spPr>
          <a:xfrm>
            <a:off x="2397303" y="3284985"/>
            <a:ext cx="7613418" cy="190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b="1">
                <a:solidFill>
                  <a:srgbClr val="B42419"/>
                </a:solidFill>
                <a:latin typeface="Menlo Regular"/>
                <a:ea typeface="Menlo Regular"/>
                <a:cs typeface="Menlo Regular"/>
                <a:sym typeface="Menlo Regular"/>
              </a:defRPr>
            </a:pPr>
            <a:r>
              <a:t>__________________________________ test_numpy_equality __________________________________</a:t>
            </a:r>
          </a:p>
          <a:p>
            <a:pPr>
              <a:defRPr sz="1100">
                <a:latin typeface="Menlo Regular"/>
                <a:ea typeface="Menlo Regular"/>
                <a:cs typeface="Menlo Regular"/>
                <a:sym typeface="Menlo Regular"/>
              </a:defRPr>
            </a:pPr>
            <a:endParaRPr/>
          </a:p>
          <a:p>
            <a:pPr>
              <a:defRPr sz="1100" b="1">
                <a:latin typeface="Menlo Regular"/>
                <a:ea typeface="Menlo Regular"/>
                <a:cs typeface="Menlo Regular"/>
                <a:sym typeface="Menlo Regular"/>
              </a:defRPr>
            </a:pPr>
            <a:r>
              <a:t>    def test_numpy_equality():</a:t>
            </a:r>
          </a:p>
          <a:p>
            <a:pPr>
              <a:defRPr sz="1100" b="1">
                <a:latin typeface="Menlo Regular"/>
                <a:ea typeface="Menlo Regular"/>
                <a:cs typeface="Menlo Regular"/>
                <a:sym typeface="Menlo Regular"/>
              </a:defRPr>
            </a:pPr>
            <a:r>
              <a:t>        x = numpy.array([1, 1])</a:t>
            </a:r>
          </a:p>
          <a:p>
            <a:pPr>
              <a:defRPr sz="1100" b="1">
                <a:latin typeface="Menlo Regular"/>
                <a:ea typeface="Menlo Regular"/>
                <a:cs typeface="Menlo Regular"/>
                <a:sym typeface="Menlo Regular"/>
              </a:defRPr>
            </a:pPr>
            <a:r>
              <a:t>        y = numpy.array([2, 2])</a:t>
            </a:r>
          </a:p>
          <a:p>
            <a:pPr>
              <a:defRPr sz="1100" b="1">
                <a:latin typeface="Menlo Regular"/>
                <a:ea typeface="Menlo Regular"/>
                <a:cs typeface="Menlo Regular"/>
                <a:sym typeface="Menlo Regular"/>
              </a:defRPr>
            </a:pPr>
            <a:r>
              <a:t>        z = numpy.array([3, 3])</a:t>
            </a:r>
          </a:p>
          <a:p>
            <a:pPr>
              <a:defRPr sz="1100" b="1">
                <a:latin typeface="Menlo Regular"/>
                <a:ea typeface="Menlo Regular"/>
                <a:cs typeface="Menlo Regular"/>
                <a:sym typeface="Menlo Regular"/>
              </a:defRPr>
            </a:pPr>
            <a:r>
              <a:t>&gt;       assert x + y == z</a:t>
            </a:r>
          </a:p>
          <a:p>
            <a:pPr>
              <a:defRPr sz="1100" b="1">
                <a:solidFill>
                  <a:srgbClr val="B42419"/>
                </a:solidFill>
                <a:latin typeface="Menlo Regular"/>
                <a:ea typeface="Menlo Regular"/>
                <a:cs typeface="Menlo Regular"/>
                <a:sym typeface="Menlo Regular"/>
              </a:defRPr>
            </a:pPr>
            <a:r>
              <a:t>E       ValueError: The truth value of an array with more than one element is ambiguous. Use a.any() or a.all()</a:t>
            </a:r>
          </a:p>
          <a:p>
            <a:pPr>
              <a:defRPr sz="1100">
                <a:latin typeface="Menlo Regular"/>
                <a:ea typeface="Menlo Regular"/>
                <a:cs typeface="Menlo Regular"/>
                <a:sym typeface="Menlo Regular"/>
              </a:defRPr>
            </a:pPr>
            <a:endParaRPr/>
          </a:p>
          <a:p>
            <a:pPr>
              <a:defRPr sz="1100">
                <a:latin typeface="Menlo Regular"/>
                <a:ea typeface="Menlo Regular"/>
                <a:cs typeface="Menlo Regular"/>
                <a:sym typeface="Menlo Regular"/>
              </a:defRPr>
            </a:pPr>
            <a:r>
              <a:t>code.py:47: ValueError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81" name="Title 1"/>
          <p:cNvSpPr txBox="1">
            <a:spLocks noGrp="1"/>
          </p:cNvSpPr>
          <p:nvPr>
            <p:ph type="title"/>
          </p:nvPr>
        </p:nvSpPr>
        <p:spPr>
          <a:xfrm>
            <a:off x="838200" y="365125"/>
            <a:ext cx="10515600" cy="903634"/>
          </a:xfrm>
          <a:prstGeom prst="rect">
            <a:avLst/>
          </a:prstGeom>
        </p:spPr>
        <p:txBody>
          <a:bodyPr/>
          <a:lstStyle/>
          <a:p>
            <a:r>
              <a:t>Testing with numpy arrays</a:t>
            </a:r>
          </a:p>
        </p:txBody>
      </p:sp>
      <p:sp>
        <p:nvSpPr>
          <p:cNvPr id="382" name="Content Placeholder 5"/>
          <p:cNvSpPr txBox="1">
            <a:spLocks noGrp="1"/>
          </p:cNvSpPr>
          <p:nvPr>
            <p:ph type="body" idx="1"/>
          </p:nvPr>
        </p:nvSpPr>
        <p:spPr>
          <a:xfrm>
            <a:off x="838200" y="1412775"/>
            <a:ext cx="10515600" cy="4764189"/>
          </a:xfrm>
          <a:prstGeom prst="rect">
            <a:avLst/>
          </a:prstGeom>
        </p:spPr>
        <p:txBody>
          <a:bodyPr/>
          <a:lstStyle/>
          <a:p>
            <a:pPr>
              <a:lnSpc>
                <a:spcPct val="100000"/>
              </a:lnSpc>
            </a:pPr>
            <a:r>
              <a:t>The module</a:t>
            </a:r>
            <a:r>
              <a:rPr sz="2000">
                <a:latin typeface="Courier New"/>
                <a:ea typeface="Courier New"/>
                <a:cs typeface="Courier New"/>
                <a:sym typeface="Courier New"/>
              </a:rPr>
              <a:t> </a:t>
            </a:r>
            <a:r>
              <a:rPr sz="2400">
                <a:latin typeface="Consolas"/>
                <a:ea typeface="Consolas"/>
                <a:cs typeface="Consolas"/>
                <a:sym typeface="Consolas"/>
              </a:rPr>
              <a:t>np.testing</a:t>
            </a:r>
            <a:r>
              <a:rPr>
                <a:latin typeface="Consolas"/>
                <a:ea typeface="Consolas"/>
                <a:cs typeface="Consolas"/>
                <a:sym typeface="Consolas"/>
              </a:rPr>
              <a:t> </a:t>
            </a:r>
            <a:r>
              <a:t>defines helper functions:</a:t>
            </a:r>
            <a:br/>
            <a:r>
              <a:rPr sz="1800">
                <a:latin typeface="Consolas"/>
                <a:ea typeface="Consolas"/>
                <a:cs typeface="Consolas"/>
                <a:sym typeface="Consolas"/>
              </a:rPr>
              <a:t>assert_equal(x, y)</a:t>
            </a:r>
            <a:br>
              <a:rPr sz="1800">
                <a:latin typeface="Consolas"/>
                <a:ea typeface="Consolas"/>
                <a:cs typeface="Consolas"/>
                <a:sym typeface="Consolas"/>
              </a:rPr>
            </a:br>
            <a:r>
              <a:rPr sz="1800">
                <a:latin typeface="Consolas"/>
                <a:ea typeface="Consolas"/>
                <a:cs typeface="Consolas"/>
                <a:sym typeface="Consolas"/>
              </a:rPr>
              <a:t>assert_allclose(x, y, rtol=1e-07, atol=0)</a:t>
            </a:r>
            <a:br>
              <a:rPr sz="1800">
                <a:latin typeface="Consolas"/>
                <a:ea typeface="Consolas"/>
                <a:cs typeface="Consolas"/>
                <a:sym typeface="Consolas"/>
              </a:rPr>
            </a:br>
            <a:endParaRPr>
              <a:latin typeface="Consolas"/>
              <a:ea typeface="Consolas"/>
              <a:cs typeface="Consolas"/>
              <a:sym typeface="Consolas"/>
            </a:endParaRPr>
          </a:p>
          <a:p>
            <a:r>
              <a:t>If you need to check more complex conditions:</a:t>
            </a:r>
          </a:p>
          <a:p>
            <a:pPr marL="685800" lvl="1" indent="-228600">
              <a:spcBef>
                <a:spcPts val="500"/>
              </a:spcBef>
              <a:defRPr sz="1600">
                <a:latin typeface="Consolas"/>
                <a:ea typeface="Consolas"/>
                <a:cs typeface="Consolas"/>
                <a:sym typeface="Consolas"/>
              </a:defRPr>
            </a:pPr>
            <a:r>
              <a:t>np.all(x)</a:t>
            </a:r>
            <a:r>
              <a:rPr sz="2400">
                <a:latin typeface="Calibri"/>
                <a:ea typeface="Calibri"/>
                <a:cs typeface="Calibri"/>
                <a:sym typeface="Calibri"/>
              </a:rPr>
              <a:t>: returns True if all elements of x are true</a:t>
            </a:r>
            <a:br>
              <a:rPr sz="2400">
                <a:latin typeface="Calibri"/>
                <a:ea typeface="Calibri"/>
                <a:cs typeface="Calibri"/>
                <a:sym typeface="Calibri"/>
              </a:rPr>
            </a:br>
            <a:r>
              <a:t>np.any(x)</a:t>
            </a:r>
            <a:r>
              <a:rPr sz="2400">
                <a:latin typeface="Calibri"/>
                <a:ea typeface="Calibri"/>
                <a:cs typeface="Calibri"/>
                <a:sym typeface="Calibri"/>
              </a:rPr>
              <a:t>: returns True is any of the elements of x is true</a:t>
            </a:r>
            <a:br>
              <a:rPr sz="2400">
                <a:latin typeface="Calibri"/>
                <a:ea typeface="Calibri"/>
                <a:cs typeface="Calibri"/>
                <a:sym typeface="Calibri"/>
              </a:rPr>
            </a:br>
            <a:endParaRPr sz="2400"/>
          </a:p>
          <a:p>
            <a:pPr marL="685800" lvl="1" indent="-228600">
              <a:spcBef>
                <a:spcPts val="500"/>
              </a:spcBef>
              <a:defRPr sz="2400"/>
            </a:pPr>
            <a:r>
              <a:t>combine with </a:t>
            </a:r>
            <a:r>
              <a:rPr sz="1800">
                <a:latin typeface="Consolas"/>
                <a:ea typeface="Consolas"/>
                <a:cs typeface="Consolas"/>
                <a:sym typeface="Consolas"/>
              </a:rPr>
              <a:t>logical_and, logical_or, logical_not</a:t>
            </a:r>
            <a:r>
              <a:rPr>
                <a:latin typeface="Consolas"/>
                <a:ea typeface="Consolas"/>
                <a:cs typeface="Consolas"/>
                <a:sym typeface="Consolas"/>
              </a:rPr>
              <a:t>:</a:t>
            </a:r>
            <a:br>
              <a:rPr>
                <a:latin typeface="Consolas"/>
                <a:ea typeface="Consolas"/>
                <a:cs typeface="Consolas"/>
                <a:sym typeface="Consolas"/>
              </a:rPr>
            </a:br>
            <a:r>
              <a:rPr sz="1800">
                <a:solidFill>
                  <a:srgbClr val="800000"/>
                </a:solidFill>
                <a:latin typeface="Consolas"/>
                <a:ea typeface="Consolas"/>
                <a:cs typeface="Consolas"/>
                <a:sym typeface="Consolas"/>
              </a:rPr>
              <a:t># test that all elements of x are between 0 and 1</a:t>
            </a:r>
            <a:br>
              <a:rPr sz="1800">
                <a:solidFill>
                  <a:srgbClr val="800000"/>
                </a:solidFill>
                <a:latin typeface="Consolas"/>
                <a:ea typeface="Consolas"/>
                <a:cs typeface="Consolas"/>
                <a:sym typeface="Consolas"/>
              </a:rPr>
            </a:br>
            <a:r>
              <a:rPr sz="1800">
                <a:solidFill>
                  <a:srgbClr val="800080"/>
                </a:solidFill>
                <a:latin typeface="Consolas"/>
                <a:ea typeface="Consolas"/>
                <a:cs typeface="Consolas"/>
                <a:sym typeface="Consolas"/>
              </a:rPr>
              <a:t>assert </a:t>
            </a:r>
            <a:r>
              <a:rPr sz="1800">
                <a:latin typeface="Consolas"/>
                <a:ea typeface="Consolas"/>
                <a:cs typeface="Consolas"/>
                <a:sym typeface="Consolas"/>
              </a:rPr>
              <a:t>all(logical_and(x &gt; 0.0, x &lt; 1.0))</a:t>
            </a:r>
            <a:br>
              <a:rPr sz="1800">
                <a:latin typeface="Consolas"/>
                <a:ea typeface="Consolas"/>
                <a:cs typeface="Consolas"/>
                <a:sym typeface="Consolas"/>
              </a:rPr>
            </a:br>
            <a:endParaRPr sz="1800">
              <a:latin typeface="Consolas"/>
              <a:ea typeface="Consolas"/>
              <a:cs typeface="Consolas"/>
              <a:sym typeface="Consolas"/>
            </a:endParaRPr>
          </a:p>
        </p:txBody>
      </p:sp>
      <p:sp>
        <p:nvSpPr>
          <p:cNvPr id="383"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384"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2" name="Rectangle 11">
            <a:extLst>
              <a:ext uri="{FF2B5EF4-FFF2-40B4-BE49-F238E27FC236}">
                <a16:creationId xmlns:a16="http://schemas.microsoft.com/office/drawing/2014/main" id="{CADC6D94-9A37-61A8-99D4-8C09D3A23FF4}"/>
              </a:ext>
            </a:extLst>
          </p:cNvPr>
          <p:cNvSpPr/>
          <p:nvPr/>
        </p:nvSpPr>
        <p:spPr>
          <a:xfrm>
            <a:off x="152400" y="136524"/>
            <a:ext cx="11848256" cy="6584951"/>
          </a:xfrm>
          <a:prstGeom prst="rect">
            <a:avLst/>
          </a:prstGeom>
          <a:ln w="165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89" name="Title 1"/>
          <p:cNvSpPr txBox="1">
            <a:spLocks noGrp="1"/>
          </p:cNvSpPr>
          <p:nvPr>
            <p:ph type="title"/>
          </p:nvPr>
        </p:nvSpPr>
        <p:spPr>
          <a:xfrm>
            <a:off x="838200" y="365125"/>
            <a:ext cx="10515600" cy="903634"/>
          </a:xfrm>
          <a:prstGeom prst="rect">
            <a:avLst/>
          </a:prstGeom>
        </p:spPr>
        <p:txBody>
          <a:bodyPr/>
          <a:lstStyle/>
          <a:p>
            <a:r>
              <a:t>Watch out for </a:t>
            </a:r>
            <a:r>
              <a:rPr>
                <a:latin typeface="Courier New"/>
                <a:ea typeface="Courier New"/>
                <a:cs typeface="Courier New"/>
                <a:sym typeface="Courier New"/>
              </a:rPr>
              <a:t>nan</a:t>
            </a:r>
            <a:r>
              <a:t>s! </a:t>
            </a:r>
          </a:p>
        </p:txBody>
      </p:sp>
      <p:sp>
        <p:nvSpPr>
          <p:cNvPr id="390" name="Content Placeholder 2"/>
          <p:cNvSpPr txBox="1">
            <a:spLocks noGrp="1"/>
          </p:cNvSpPr>
          <p:nvPr>
            <p:ph type="body" idx="1"/>
          </p:nvPr>
        </p:nvSpPr>
        <p:spPr>
          <a:xfrm>
            <a:off x="838200" y="1412775"/>
            <a:ext cx="10515600" cy="4764189"/>
          </a:xfrm>
          <a:prstGeom prst="rect">
            <a:avLst/>
          </a:prstGeom>
        </p:spPr>
        <p:txBody>
          <a:bodyPr/>
          <a:lstStyle/>
          <a:p>
            <a:r>
              <a:rPr dirty="0"/>
              <a:t>In general, </a:t>
            </a:r>
            <a:r>
              <a:rPr dirty="0">
                <a:latin typeface="Consolas"/>
                <a:ea typeface="Consolas"/>
                <a:cs typeface="Consolas"/>
                <a:sym typeface="Consolas"/>
              </a:rPr>
              <a:t>nan</a:t>
            </a:r>
            <a:r>
              <a:rPr dirty="0"/>
              <a:t> is not equal to itself (IEEE standard)</a:t>
            </a:r>
          </a:p>
          <a:p>
            <a:endParaRPr dirty="0"/>
          </a:p>
          <a:p>
            <a:endParaRPr dirty="0"/>
          </a:p>
          <a:p>
            <a:pPr>
              <a:defRPr>
                <a:latin typeface="Consolas"/>
                <a:ea typeface="Consolas"/>
                <a:cs typeface="Consolas"/>
                <a:sym typeface="Consolas"/>
              </a:defRPr>
            </a:pPr>
            <a:r>
              <a:rPr dirty="0" err="1"/>
              <a:t>assert_equal</a:t>
            </a:r>
            <a:r>
              <a:rPr dirty="0"/>
              <a:t> </a:t>
            </a:r>
            <a:r>
              <a:rPr dirty="0">
                <a:latin typeface="Calibri"/>
                <a:ea typeface="Calibri"/>
                <a:cs typeface="Calibri"/>
                <a:sym typeface="Calibri"/>
              </a:rPr>
              <a:t>and </a:t>
            </a:r>
            <a:r>
              <a:rPr dirty="0" err="1"/>
              <a:t>assert_allclose</a:t>
            </a:r>
            <a:r>
              <a:rPr dirty="0"/>
              <a:t> </a:t>
            </a:r>
            <a:r>
              <a:rPr dirty="0">
                <a:latin typeface="Calibri"/>
                <a:ea typeface="Calibri"/>
                <a:cs typeface="Calibri"/>
                <a:sym typeface="Calibri"/>
              </a:rPr>
              <a:t>consider </a:t>
            </a:r>
            <a:r>
              <a:rPr dirty="0"/>
              <a:t>nan</a:t>
            </a:r>
            <a:r>
              <a:rPr dirty="0">
                <a:latin typeface="Calibri"/>
                <a:ea typeface="Calibri"/>
                <a:cs typeface="Calibri"/>
                <a:sym typeface="Calibri"/>
              </a:rPr>
              <a:t>s equal by default</a:t>
            </a:r>
          </a:p>
        </p:txBody>
      </p:sp>
      <p:sp>
        <p:nvSpPr>
          <p:cNvPr id="391" name="Date Placeholder 3"/>
          <p:cNvSpPr txBox="1"/>
          <p:nvPr/>
        </p:nvSpPr>
        <p:spPr>
          <a:xfrm>
            <a:off x="883919" y="6424657"/>
            <a:ext cx="2651762" cy="228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000">
                <a:solidFill>
                  <a:srgbClr val="888888"/>
                </a:solidFill>
              </a:defRPr>
            </a:lvl1pPr>
          </a:lstStyle>
          <a:p>
            <a:r>
              <a:t>August 2023, CC BY-SA 4.0</a:t>
            </a:r>
          </a:p>
        </p:txBody>
      </p:sp>
      <p:sp>
        <p:nvSpPr>
          <p:cNvPr id="392" name="Slide Number Placeholder 5"/>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393" name="TextBox 7"/>
          <p:cNvSpPr txBox="1"/>
          <p:nvPr/>
        </p:nvSpPr>
        <p:spPr>
          <a:xfrm>
            <a:off x="1457232" y="1844824"/>
            <a:ext cx="6004561"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2FB41D"/>
                </a:solidFill>
                <a:latin typeface="Menlo Regular"/>
                <a:ea typeface="Menlo Regular"/>
                <a:cs typeface="Menlo Regular"/>
                <a:sym typeface="Menlo Regular"/>
              </a:defRPr>
            </a:pPr>
            <a:r>
              <a:t>In [</a:t>
            </a:r>
            <a:r>
              <a:rPr b="1">
                <a:solidFill>
                  <a:srgbClr val="2FE71A"/>
                </a:solidFill>
              </a:rPr>
              <a:t>2</a:t>
            </a:r>
            <a:r>
              <a:t>]: </a:t>
            </a:r>
            <a:r>
              <a:rPr>
                <a:solidFill>
                  <a:srgbClr val="000000"/>
                </a:solidFill>
              </a:rPr>
              <a:t>np.nan == np.nan</a:t>
            </a:r>
          </a:p>
          <a:p>
            <a:pPr>
              <a:defRPr>
                <a:solidFill>
                  <a:srgbClr val="B42419"/>
                </a:solidFill>
                <a:latin typeface="Menlo Regular"/>
                <a:ea typeface="Menlo Regular"/>
                <a:cs typeface="Menlo Regular"/>
                <a:sym typeface="Menlo Regular"/>
              </a:defRPr>
            </a:pPr>
            <a:r>
              <a:t>Out[</a:t>
            </a:r>
            <a:r>
              <a:rPr b="1">
                <a:solidFill>
                  <a:srgbClr val="FC2118"/>
                </a:solidFill>
              </a:rPr>
              <a:t>2</a:t>
            </a:r>
            <a:r>
              <a:t>]: </a:t>
            </a:r>
            <a:r>
              <a:rPr>
                <a:solidFill>
                  <a:srgbClr val="000000"/>
                </a:solidFill>
              </a:rPr>
              <a:t>False</a:t>
            </a:r>
          </a:p>
        </p:txBody>
      </p:sp>
      <p:sp>
        <p:nvSpPr>
          <p:cNvPr id="394" name="TextBox 11"/>
          <p:cNvSpPr txBox="1"/>
          <p:nvPr/>
        </p:nvSpPr>
        <p:spPr>
          <a:xfrm>
            <a:off x="1472040" y="3861048"/>
            <a:ext cx="6004561" cy="1424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solidFill>
                  <a:srgbClr val="2D961E"/>
                </a:solidFill>
                <a:latin typeface="Menlo Regular"/>
                <a:ea typeface="Menlo Regular"/>
                <a:cs typeface="Menlo Regular"/>
                <a:sym typeface="Menlo Regular"/>
              </a:defRPr>
            </a:pPr>
            <a:r>
              <a:t>def</a:t>
            </a:r>
            <a:r>
              <a:rPr b="0">
                <a:solidFill>
                  <a:srgbClr val="000000"/>
                </a:solidFill>
              </a:rPr>
              <a:t> </a:t>
            </a:r>
            <a:r>
              <a:rPr b="0">
                <a:solidFill>
                  <a:srgbClr val="400BD9"/>
                </a:solidFill>
              </a:rPr>
              <a:t>test_allclose_with_nan</a:t>
            </a:r>
            <a:r>
              <a:rPr b="0">
                <a:solidFill>
                  <a:srgbClr val="000000"/>
                </a:solidFill>
              </a:rPr>
              <a:t>():</a:t>
            </a:r>
            <a:endParaRPr>
              <a:solidFill>
                <a:srgbClr val="400BD9"/>
              </a:solidFill>
            </a:endParaRPr>
          </a:p>
          <a:p>
            <a:pPr>
              <a:defRPr>
                <a:latin typeface="Menlo Regular"/>
                <a:ea typeface="Menlo Regular"/>
                <a:cs typeface="Menlo Regular"/>
                <a:sym typeface="Menlo Regular"/>
              </a:defRPr>
            </a:pPr>
            <a:r>
              <a:t>    x = np.array([</a:t>
            </a:r>
            <a:r>
              <a:rPr>
                <a:solidFill>
                  <a:srgbClr val="2FB41D"/>
                </a:solidFill>
              </a:rPr>
              <a:t>1.1</a:t>
            </a:r>
            <a:r>
              <a:t>, np.nan])</a:t>
            </a:r>
          </a:p>
          <a:p>
            <a:pPr>
              <a:defRPr>
                <a:latin typeface="Menlo Regular"/>
                <a:ea typeface="Menlo Regular"/>
                <a:cs typeface="Menlo Regular"/>
                <a:sym typeface="Menlo Regular"/>
              </a:defRPr>
            </a:pPr>
            <a:r>
              <a:t>    y = np.array([</a:t>
            </a:r>
            <a:r>
              <a:rPr>
                <a:solidFill>
                  <a:srgbClr val="2FB41D"/>
                </a:solidFill>
              </a:rPr>
              <a:t>2.2</a:t>
            </a:r>
            <a:r>
              <a:t>, np.nan])</a:t>
            </a:r>
          </a:p>
          <a:p>
            <a:pPr>
              <a:defRPr>
                <a:latin typeface="Menlo Regular"/>
                <a:ea typeface="Menlo Regular"/>
                <a:cs typeface="Menlo Regular"/>
                <a:sym typeface="Menlo Regular"/>
              </a:defRPr>
            </a:pPr>
            <a:r>
              <a:t>    z = np.array([</a:t>
            </a:r>
            <a:r>
              <a:rPr>
                <a:solidFill>
                  <a:srgbClr val="2FB41D"/>
                </a:solidFill>
              </a:rPr>
              <a:t>3.3</a:t>
            </a:r>
            <a:r>
              <a:t>, np.nan])</a:t>
            </a:r>
          </a:p>
          <a:p>
            <a:pPr>
              <a:defRPr>
                <a:latin typeface="Menlo Regular"/>
                <a:ea typeface="Menlo Regular"/>
                <a:cs typeface="Menlo Regular"/>
                <a:sym typeface="Menlo Regular"/>
              </a:defRPr>
            </a:pPr>
            <a:r>
              <a:t>    assert_allclose(x + y, z)</a:t>
            </a:r>
          </a:p>
        </p:txBody>
      </p:sp>
      <p:sp>
        <p:nvSpPr>
          <p:cNvPr id="395" name="TextBox 13"/>
          <p:cNvSpPr txBox="1"/>
          <p:nvPr/>
        </p:nvSpPr>
        <p:spPr>
          <a:xfrm>
            <a:off x="1429955" y="5527718"/>
            <a:ext cx="10511720"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Menlo Regular"/>
                <a:ea typeface="Menlo Regular"/>
                <a:cs typeface="Menlo Regular"/>
                <a:sym typeface="Menlo Regular"/>
              </a:defRPr>
            </a:pPr>
            <a:r>
              <a:t>test_numpy_equality.py::test_allclose_with_nan 		</a:t>
            </a:r>
            <a:r>
              <a:rPr>
                <a:solidFill>
                  <a:srgbClr val="2FB41D"/>
                </a:solidFill>
              </a:rPr>
              <a:t>PASSED</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oter Placeholder 7"/>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398" name="Title 1"/>
          <p:cNvSpPr txBox="1">
            <a:spLocks noGrp="1"/>
          </p:cNvSpPr>
          <p:nvPr>
            <p:ph type="title"/>
          </p:nvPr>
        </p:nvSpPr>
        <p:spPr>
          <a:xfrm>
            <a:off x="407367" y="365125"/>
            <a:ext cx="11377266" cy="903634"/>
          </a:xfrm>
          <a:prstGeom prst="rect">
            <a:avLst/>
          </a:prstGeom>
        </p:spPr>
        <p:txBody>
          <a:bodyPr/>
          <a:lstStyle/>
          <a:p>
            <a:pPr>
              <a:defRPr sz="3900">
                <a:solidFill>
                  <a:srgbClr val="24292F"/>
                </a:solidFill>
              </a:defRPr>
            </a:pPr>
            <a:r>
              <a:rPr dirty="0"/>
              <a:t>Write a working version of </a:t>
            </a:r>
            <a:r>
              <a:rPr sz="3200" dirty="0" err="1">
                <a:latin typeface="Consolas"/>
                <a:ea typeface="Consolas"/>
                <a:cs typeface="Consolas"/>
                <a:sym typeface="Consolas"/>
              </a:rPr>
              <a:t>find_maxima</a:t>
            </a:r>
            <a:r>
              <a:rPr dirty="0"/>
              <a:t>, with testing</a:t>
            </a:r>
            <a:r>
              <a:rPr dirty="0">
                <a:latin typeface="Courier New"/>
                <a:ea typeface="Courier New"/>
                <a:cs typeface="Courier New"/>
                <a:sym typeface="Courier New"/>
              </a:rPr>
              <a:t> </a:t>
            </a:r>
          </a:p>
        </p:txBody>
      </p:sp>
      <p:sp>
        <p:nvSpPr>
          <p:cNvPr id="399" name="Content Placeholder 2"/>
          <p:cNvSpPr txBox="1">
            <a:spLocks noGrp="1"/>
          </p:cNvSpPr>
          <p:nvPr>
            <p:ph type="body" idx="1"/>
          </p:nvPr>
        </p:nvSpPr>
        <p:spPr>
          <a:xfrm>
            <a:off x="838200" y="1628799"/>
            <a:ext cx="10370368" cy="4548165"/>
          </a:xfrm>
          <a:prstGeom prst="rect">
            <a:avLst/>
          </a:prstGeom>
        </p:spPr>
        <p:txBody>
          <a:bodyPr/>
          <a:lstStyle/>
          <a:p>
            <a:pPr>
              <a:defRPr b="1"/>
            </a:pPr>
            <a:r>
              <a:t>Read carefully the description of Issue #1 on GitHub</a:t>
            </a:r>
          </a:p>
          <a:p>
            <a:r>
              <a:t>Submit a Pull Request for Issue #1</a:t>
            </a:r>
          </a:p>
          <a:p>
            <a:pPr marL="685800" lvl="1" indent="-228600">
              <a:spcBef>
                <a:spcPts val="500"/>
              </a:spcBef>
              <a:defRPr sz="2400"/>
            </a:pPr>
            <a:r>
              <a:t>Fork the repository (if you haven’t already)</a:t>
            </a:r>
          </a:p>
          <a:p>
            <a:pPr marL="685800" lvl="1" indent="-228600">
              <a:spcBef>
                <a:spcPts val="500"/>
              </a:spcBef>
              <a:defRPr sz="2400"/>
            </a:pPr>
            <a:r>
              <a:t>Create a new branch on the fork called e.g. </a:t>
            </a:r>
            <a:r>
              <a:rPr>
                <a:latin typeface="Consolas"/>
                <a:ea typeface="Consolas"/>
                <a:cs typeface="Consolas"/>
                <a:sym typeface="Consolas"/>
              </a:rPr>
              <a:t>fix-1</a:t>
            </a:r>
          </a:p>
          <a:p>
            <a:pPr marL="685800" lvl="1" indent="-228600">
              <a:spcBef>
                <a:spcPts val="500"/>
              </a:spcBef>
              <a:defRPr sz="2400"/>
            </a:pPr>
            <a:r>
              <a:t>Solve the issue with one or more commits</a:t>
            </a:r>
          </a:p>
          <a:p>
            <a:pPr marL="685800" lvl="1" indent="-228600">
              <a:spcBef>
                <a:spcPts val="500"/>
              </a:spcBef>
              <a:defRPr sz="2400"/>
            </a:pPr>
            <a:r>
              <a:t>Push the branch to your GitHub fork</a:t>
            </a:r>
          </a:p>
          <a:p>
            <a:pPr marL="685800" lvl="1" indent="-228600">
              <a:spcBef>
                <a:spcPts val="500"/>
              </a:spcBef>
              <a:defRPr sz="2400"/>
            </a:pPr>
            <a:r>
              <a:t>On GitHub, go to “Pull Requests” and open a pull request against branch </a:t>
            </a:r>
            <a:r>
              <a:rPr>
                <a:latin typeface="Consolas"/>
                <a:ea typeface="Consolas"/>
                <a:cs typeface="Consolas"/>
                <a:sym typeface="Consolas"/>
              </a:rPr>
              <a:t>main</a:t>
            </a:r>
            <a:r>
              <a:t> of the official ASPP repository</a:t>
            </a:r>
          </a:p>
          <a:p>
            <a:pPr marL="685800" lvl="1" indent="-228600">
              <a:spcBef>
                <a:spcPts val="500"/>
              </a:spcBef>
              <a:defRPr sz="2400"/>
            </a:pPr>
            <a:r>
              <a:t>In the PR description write “Fixes #1” somewhere, this is going to create an automatic link to the issue, and close the issue if the PR is merged</a:t>
            </a:r>
          </a:p>
        </p:txBody>
      </p:sp>
      <p:sp>
        <p:nvSpPr>
          <p:cNvPr id="400"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01"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2" name="Rectangle 6">
            <a:extLst>
              <a:ext uri="{FF2B5EF4-FFF2-40B4-BE49-F238E27FC236}">
                <a16:creationId xmlns:a16="http://schemas.microsoft.com/office/drawing/2014/main" id="{2A44E95E-DD84-48DA-C3C8-551C279DFA7F}"/>
              </a:ext>
            </a:extLst>
          </p:cNvPr>
          <p:cNvSpPr/>
          <p:nvPr/>
        </p:nvSpPr>
        <p:spPr>
          <a:xfrm>
            <a:off x="152400" y="136524"/>
            <a:ext cx="11848256" cy="6584951"/>
          </a:xfrm>
          <a:prstGeom prst="rect">
            <a:avLst/>
          </a:prstGeom>
          <a:ln w="165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ooter Placeholder 7"/>
          <p:cNvSpPr txBox="1"/>
          <p:nvPr/>
        </p:nvSpPr>
        <p:spPr>
          <a:xfrm>
            <a:off x="3550919" y="6356350"/>
            <a:ext cx="33375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1200">
                <a:solidFill>
                  <a:srgbClr val="888888"/>
                </a:solidFill>
              </a:defRPr>
            </a:lvl1pPr>
          </a:lstStyle>
          <a:p>
            <a:r>
              <a:t>Testing scientific code, v16.0</a:t>
            </a:r>
          </a:p>
        </p:txBody>
      </p:sp>
      <p:pic>
        <p:nvPicPr>
          <p:cNvPr id="114" name="Picture 2" descr="Picture 2"/>
          <p:cNvPicPr>
            <a:picLocks noChangeAspect="1"/>
          </p:cNvPicPr>
          <p:nvPr/>
        </p:nvPicPr>
        <p:blipFill>
          <a:blip r:embed="rId3"/>
          <a:srcRect l="1"/>
          <a:stretch>
            <a:fillRect/>
          </a:stretch>
        </p:blipFill>
        <p:spPr>
          <a:xfrm>
            <a:off x="6734260" y="9"/>
            <a:ext cx="5457741" cy="6857991"/>
          </a:xfrm>
          <a:custGeom>
            <a:avLst/>
            <a:gdLst/>
            <a:ahLst/>
            <a:cxnLst>
              <a:cxn ang="0">
                <a:pos x="wd2" y="hd2"/>
              </a:cxn>
              <a:cxn ang="5400000">
                <a:pos x="wd2" y="hd2"/>
              </a:cxn>
              <a:cxn ang="10800000">
                <a:pos x="wd2" y="hd2"/>
              </a:cxn>
              <a:cxn ang="16200000">
                <a:pos x="wd2" y="hd2"/>
              </a:cxn>
            </a:cxnLst>
            <a:rect l="0" t="0" r="r" b="b"/>
            <a:pathLst>
              <a:path w="21547" h="21600" extrusionOk="0">
                <a:moveTo>
                  <a:pt x="3776" y="0"/>
                </a:moveTo>
                <a:lnTo>
                  <a:pt x="4191" y="138"/>
                </a:lnTo>
                <a:cubicBezTo>
                  <a:pt x="4373" y="199"/>
                  <a:pt x="4554" y="258"/>
                  <a:pt x="4738" y="309"/>
                </a:cubicBezTo>
                <a:cubicBezTo>
                  <a:pt x="4686" y="422"/>
                  <a:pt x="4633" y="400"/>
                  <a:pt x="4580" y="389"/>
                </a:cubicBezTo>
                <a:cubicBezTo>
                  <a:pt x="4265" y="343"/>
                  <a:pt x="3938" y="309"/>
                  <a:pt x="3634" y="184"/>
                </a:cubicBezTo>
                <a:cubicBezTo>
                  <a:pt x="3560" y="161"/>
                  <a:pt x="3477" y="161"/>
                  <a:pt x="3446" y="240"/>
                </a:cubicBezTo>
                <a:cubicBezTo>
                  <a:pt x="3393" y="354"/>
                  <a:pt x="3466" y="422"/>
                  <a:pt x="3540" y="479"/>
                </a:cubicBezTo>
                <a:cubicBezTo>
                  <a:pt x="3666" y="581"/>
                  <a:pt x="3814" y="559"/>
                  <a:pt x="3950" y="570"/>
                </a:cubicBezTo>
                <a:cubicBezTo>
                  <a:pt x="4328" y="627"/>
                  <a:pt x="4507" y="785"/>
                  <a:pt x="4591" y="1149"/>
                </a:cubicBezTo>
                <a:cubicBezTo>
                  <a:pt x="4265" y="1001"/>
                  <a:pt x="3939" y="1183"/>
                  <a:pt x="3624" y="1081"/>
                </a:cubicBezTo>
                <a:cubicBezTo>
                  <a:pt x="3540" y="1059"/>
                  <a:pt x="3413" y="1093"/>
                  <a:pt x="3455" y="1218"/>
                </a:cubicBezTo>
                <a:cubicBezTo>
                  <a:pt x="3497" y="1331"/>
                  <a:pt x="3634" y="1421"/>
                  <a:pt x="3392" y="1399"/>
                </a:cubicBezTo>
                <a:cubicBezTo>
                  <a:pt x="3214" y="1387"/>
                  <a:pt x="3161" y="1251"/>
                  <a:pt x="3109" y="1104"/>
                </a:cubicBezTo>
                <a:cubicBezTo>
                  <a:pt x="3067" y="1024"/>
                  <a:pt x="2951" y="978"/>
                  <a:pt x="2867" y="1024"/>
                </a:cubicBezTo>
                <a:cubicBezTo>
                  <a:pt x="2762" y="1069"/>
                  <a:pt x="2794" y="1194"/>
                  <a:pt x="2794" y="1285"/>
                </a:cubicBezTo>
                <a:cubicBezTo>
                  <a:pt x="2783" y="1455"/>
                  <a:pt x="2868" y="1535"/>
                  <a:pt x="3015" y="1569"/>
                </a:cubicBezTo>
                <a:cubicBezTo>
                  <a:pt x="3193" y="1614"/>
                  <a:pt x="3371" y="1671"/>
                  <a:pt x="3602" y="1739"/>
                </a:cubicBezTo>
                <a:cubicBezTo>
                  <a:pt x="3350" y="1852"/>
                  <a:pt x="3162" y="1830"/>
                  <a:pt x="2972" y="1739"/>
                </a:cubicBezTo>
                <a:cubicBezTo>
                  <a:pt x="2741" y="1637"/>
                  <a:pt x="2436" y="1501"/>
                  <a:pt x="2247" y="1626"/>
                </a:cubicBezTo>
                <a:cubicBezTo>
                  <a:pt x="1963" y="1808"/>
                  <a:pt x="1733" y="1694"/>
                  <a:pt x="1481" y="1660"/>
                </a:cubicBezTo>
                <a:cubicBezTo>
                  <a:pt x="955" y="1592"/>
                  <a:pt x="1281" y="1489"/>
                  <a:pt x="755" y="1432"/>
                </a:cubicBezTo>
                <a:cubicBezTo>
                  <a:pt x="545" y="1410"/>
                  <a:pt x="325" y="1319"/>
                  <a:pt x="21" y="1444"/>
                </a:cubicBezTo>
                <a:cubicBezTo>
                  <a:pt x="1397" y="2102"/>
                  <a:pt x="2047" y="2056"/>
                  <a:pt x="3276" y="2862"/>
                </a:cubicBezTo>
                <a:cubicBezTo>
                  <a:pt x="3224" y="2942"/>
                  <a:pt x="3172" y="2909"/>
                  <a:pt x="3120" y="2898"/>
                </a:cubicBezTo>
                <a:cubicBezTo>
                  <a:pt x="3036" y="2886"/>
                  <a:pt x="2931" y="2840"/>
                  <a:pt x="2910" y="2988"/>
                </a:cubicBezTo>
                <a:cubicBezTo>
                  <a:pt x="2899" y="3101"/>
                  <a:pt x="2961" y="3159"/>
                  <a:pt x="3066" y="3170"/>
                </a:cubicBezTo>
                <a:cubicBezTo>
                  <a:pt x="3371" y="3215"/>
                  <a:pt x="3644" y="3374"/>
                  <a:pt x="3917" y="3510"/>
                </a:cubicBezTo>
                <a:cubicBezTo>
                  <a:pt x="4043" y="3567"/>
                  <a:pt x="4181" y="3647"/>
                  <a:pt x="4129" y="3851"/>
                </a:cubicBezTo>
                <a:cubicBezTo>
                  <a:pt x="4024" y="3908"/>
                  <a:pt x="3950" y="3828"/>
                  <a:pt x="3866" y="3816"/>
                </a:cubicBezTo>
                <a:cubicBezTo>
                  <a:pt x="3781" y="3805"/>
                  <a:pt x="3581" y="3851"/>
                  <a:pt x="3634" y="3885"/>
                </a:cubicBezTo>
                <a:cubicBezTo>
                  <a:pt x="3875" y="4010"/>
                  <a:pt x="3435" y="4316"/>
                  <a:pt x="3729" y="4316"/>
                </a:cubicBezTo>
                <a:cubicBezTo>
                  <a:pt x="4212" y="4316"/>
                  <a:pt x="4475" y="4861"/>
                  <a:pt x="4937" y="4872"/>
                </a:cubicBezTo>
                <a:cubicBezTo>
                  <a:pt x="5011" y="4873"/>
                  <a:pt x="5042" y="4974"/>
                  <a:pt x="5042" y="5054"/>
                </a:cubicBezTo>
                <a:cubicBezTo>
                  <a:pt x="5042" y="5156"/>
                  <a:pt x="4968" y="5167"/>
                  <a:pt x="4895" y="5179"/>
                </a:cubicBezTo>
                <a:cubicBezTo>
                  <a:pt x="4779" y="5190"/>
                  <a:pt x="4653" y="5055"/>
                  <a:pt x="4506" y="5248"/>
                </a:cubicBezTo>
                <a:cubicBezTo>
                  <a:pt x="4779" y="5361"/>
                  <a:pt x="5064" y="5474"/>
                  <a:pt x="5053" y="5860"/>
                </a:cubicBezTo>
                <a:cubicBezTo>
                  <a:pt x="5053" y="5962"/>
                  <a:pt x="5168" y="6007"/>
                  <a:pt x="5252" y="6030"/>
                </a:cubicBezTo>
                <a:cubicBezTo>
                  <a:pt x="5399" y="6075"/>
                  <a:pt x="5514" y="6144"/>
                  <a:pt x="5598" y="6291"/>
                </a:cubicBezTo>
                <a:cubicBezTo>
                  <a:pt x="5598" y="6325"/>
                  <a:pt x="5598" y="6348"/>
                  <a:pt x="5598" y="6382"/>
                </a:cubicBezTo>
                <a:cubicBezTo>
                  <a:pt x="5577" y="6734"/>
                  <a:pt x="5367" y="6723"/>
                  <a:pt x="5136" y="6666"/>
                </a:cubicBezTo>
                <a:cubicBezTo>
                  <a:pt x="4863" y="6598"/>
                  <a:pt x="4591" y="6461"/>
                  <a:pt x="4296" y="6586"/>
                </a:cubicBezTo>
                <a:cubicBezTo>
                  <a:pt x="4706" y="6757"/>
                  <a:pt x="5158" y="6768"/>
                  <a:pt x="5536" y="7006"/>
                </a:cubicBezTo>
                <a:cubicBezTo>
                  <a:pt x="4128" y="7052"/>
                  <a:pt x="2889" y="6291"/>
                  <a:pt x="1523" y="5996"/>
                </a:cubicBezTo>
                <a:cubicBezTo>
                  <a:pt x="1565" y="6189"/>
                  <a:pt x="1681" y="6235"/>
                  <a:pt x="1775" y="6258"/>
                </a:cubicBezTo>
                <a:cubicBezTo>
                  <a:pt x="2280" y="6405"/>
                  <a:pt x="2720" y="6700"/>
                  <a:pt x="3182" y="6950"/>
                </a:cubicBezTo>
                <a:cubicBezTo>
                  <a:pt x="3371" y="7052"/>
                  <a:pt x="3508" y="7166"/>
                  <a:pt x="3582" y="7381"/>
                </a:cubicBezTo>
                <a:cubicBezTo>
                  <a:pt x="3645" y="7586"/>
                  <a:pt x="3771" y="7677"/>
                  <a:pt x="4002" y="7620"/>
                </a:cubicBezTo>
                <a:cubicBezTo>
                  <a:pt x="4191" y="7575"/>
                  <a:pt x="4391" y="7597"/>
                  <a:pt x="4591" y="7620"/>
                </a:cubicBezTo>
                <a:cubicBezTo>
                  <a:pt x="4812" y="7643"/>
                  <a:pt x="5063" y="7870"/>
                  <a:pt x="5011" y="7995"/>
                </a:cubicBezTo>
                <a:cubicBezTo>
                  <a:pt x="4906" y="8199"/>
                  <a:pt x="4727" y="8096"/>
                  <a:pt x="4580" y="8074"/>
                </a:cubicBezTo>
                <a:cubicBezTo>
                  <a:pt x="4401" y="8051"/>
                  <a:pt x="4075" y="7995"/>
                  <a:pt x="4075" y="8018"/>
                </a:cubicBezTo>
                <a:cubicBezTo>
                  <a:pt x="3960" y="8528"/>
                  <a:pt x="3697" y="8142"/>
                  <a:pt x="3508" y="8142"/>
                </a:cubicBezTo>
                <a:cubicBezTo>
                  <a:pt x="3330" y="8142"/>
                  <a:pt x="3151" y="8085"/>
                  <a:pt x="2983" y="8040"/>
                </a:cubicBezTo>
                <a:cubicBezTo>
                  <a:pt x="2763" y="7983"/>
                  <a:pt x="2562" y="8085"/>
                  <a:pt x="2352" y="8108"/>
                </a:cubicBezTo>
                <a:cubicBezTo>
                  <a:pt x="2163" y="8130"/>
                  <a:pt x="2269" y="8426"/>
                  <a:pt x="2153" y="8551"/>
                </a:cubicBezTo>
                <a:cubicBezTo>
                  <a:pt x="2132" y="8585"/>
                  <a:pt x="2111" y="8585"/>
                  <a:pt x="2090" y="8585"/>
                </a:cubicBezTo>
                <a:cubicBezTo>
                  <a:pt x="2027" y="9471"/>
                  <a:pt x="923" y="9255"/>
                  <a:pt x="923" y="9289"/>
                </a:cubicBezTo>
                <a:cubicBezTo>
                  <a:pt x="828" y="9346"/>
                  <a:pt x="714" y="9209"/>
                  <a:pt x="599" y="9345"/>
                </a:cubicBezTo>
                <a:cubicBezTo>
                  <a:pt x="1092" y="9969"/>
                  <a:pt x="1849" y="10117"/>
                  <a:pt x="2521" y="10582"/>
                </a:cubicBezTo>
                <a:cubicBezTo>
                  <a:pt x="1964" y="10741"/>
                  <a:pt x="1638" y="10197"/>
                  <a:pt x="1229" y="10265"/>
                </a:cubicBezTo>
                <a:cubicBezTo>
                  <a:pt x="1029" y="10435"/>
                  <a:pt x="1628" y="10708"/>
                  <a:pt x="1050" y="10788"/>
                </a:cubicBezTo>
                <a:cubicBezTo>
                  <a:pt x="1302" y="10935"/>
                  <a:pt x="1481" y="11082"/>
                  <a:pt x="1659" y="11252"/>
                </a:cubicBezTo>
                <a:cubicBezTo>
                  <a:pt x="1964" y="11559"/>
                  <a:pt x="2027" y="11764"/>
                  <a:pt x="1880" y="12172"/>
                </a:cubicBezTo>
                <a:cubicBezTo>
                  <a:pt x="1786" y="12445"/>
                  <a:pt x="1649" y="12695"/>
                  <a:pt x="1775" y="13012"/>
                </a:cubicBezTo>
                <a:cubicBezTo>
                  <a:pt x="1859" y="13228"/>
                  <a:pt x="1827" y="13376"/>
                  <a:pt x="1512" y="13274"/>
                </a:cubicBezTo>
                <a:cubicBezTo>
                  <a:pt x="1176" y="13172"/>
                  <a:pt x="1050" y="13364"/>
                  <a:pt x="1135" y="13750"/>
                </a:cubicBezTo>
                <a:cubicBezTo>
                  <a:pt x="1187" y="14000"/>
                  <a:pt x="1134" y="14079"/>
                  <a:pt x="903" y="14045"/>
                </a:cubicBezTo>
                <a:cubicBezTo>
                  <a:pt x="651" y="14011"/>
                  <a:pt x="409" y="13853"/>
                  <a:pt x="94" y="13932"/>
                </a:cubicBezTo>
                <a:cubicBezTo>
                  <a:pt x="346" y="14387"/>
                  <a:pt x="881" y="14250"/>
                  <a:pt x="1175" y="14681"/>
                </a:cubicBezTo>
                <a:cubicBezTo>
                  <a:pt x="829" y="14681"/>
                  <a:pt x="556" y="14681"/>
                  <a:pt x="304" y="14590"/>
                </a:cubicBezTo>
                <a:cubicBezTo>
                  <a:pt x="199" y="14556"/>
                  <a:pt x="84" y="14511"/>
                  <a:pt x="21" y="14648"/>
                </a:cubicBezTo>
                <a:cubicBezTo>
                  <a:pt x="-53" y="14806"/>
                  <a:pt x="93" y="14862"/>
                  <a:pt x="177" y="14885"/>
                </a:cubicBezTo>
                <a:cubicBezTo>
                  <a:pt x="419" y="14964"/>
                  <a:pt x="608" y="15146"/>
                  <a:pt x="818" y="15294"/>
                </a:cubicBezTo>
                <a:cubicBezTo>
                  <a:pt x="1270" y="15612"/>
                  <a:pt x="1764" y="15884"/>
                  <a:pt x="2142" y="16406"/>
                </a:cubicBezTo>
                <a:cubicBezTo>
                  <a:pt x="1669" y="16270"/>
                  <a:pt x="1312" y="15953"/>
                  <a:pt x="860" y="15896"/>
                </a:cubicBezTo>
                <a:cubicBezTo>
                  <a:pt x="1249" y="16373"/>
                  <a:pt x="1742" y="16691"/>
                  <a:pt x="2205" y="17042"/>
                </a:cubicBezTo>
                <a:cubicBezTo>
                  <a:pt x="2341" y="17145"/>
                  <a:pt x="2478" y="17213"/>
                  <a:pt x="2499" y="17429"/>
                </a:cubicBezTo>
                <a:cubicBezTo>
                  <a:pt x="2562" y="17849"/>
                  <a:pt x="2731" y="18190"/>
                  <a:pt x="3109" y="18371"/>
                </a:cubicBezTo>
                <a:cubicBezTo>
                  <a:pt x="3109" y="18371"/>
                  <a:pt x="3088" y="18438"/>
                  <a:pt x="3077" y="18472"/>
                </a:cubicBezTo>
                <a:cubicBezTo>
                  <a:pt x="2846" y="18484"/>
                  <a:pt x="2667" y="18234"/>
                  <a:pt x="2383" y="18325"/>
                </a:cubicBezTo>
                <a:cubicBezTo>
                  <a:pt x="2667" y="18666"/>
                  <a:pt x="2899" y="18961"/>
                  <a:pt x="3287" y="19120"/>
                </a:cubicBezTo>
                <a:cubicBezTo>
                  <a:pt x="3603" y="19245"/>
                  <a:pt x="3992" y="19325"/>
                  <a:pt x="4223" y="19734"/>
                </a:cubicBezTo>
                <a:cubicBezTo>
                  <a:pt x="3960" y="19813"/>
                  <a:pt x="3760" y="19711"/>
                  <a:pt x="3560" y="19642"/>
                </a:cubicBezTo>
                <a:cubicBezTo>
                  <a:pt x="3255" y="19529"/>
                  <a:pt x="2951" y="19404"/>
                  <a:pt x="2647" y="19290"/>
                </a:cubicBezTo>
                <a:cubicBezTo>
                  <a:pt x="2531" y="19245"/>
                  <a:pt x="2405" y="19222"/>
                  <a:pt x="2332" y="19426"/>
                </a:cubicBezTo>
                <a:cubicBezTo>
                  <a:pt x="2720" y="19472"/>
                  <a:pt x="2952" y="19745"/>
                  <a:pt x="3193" y="20006"/>
                </a:cubicBezTo>
                <a:cubicBezTo>
                  <a:pt x="3330" y="20154"/>
                  <a:pt x="3445" y="20346"/>
                  <a:pt x="3687" y="20278"/>
                </a:cubicBezTo>
                <a:cubicBezTo>
                  <a:pt x="3813" y="20243"/>
                  <a:pt x="3896" y="20346"/>
                  <a:pt x="3886" y="20482"/>
                </a:cubicBezTo>
                <a:cubicBezTo>
                  <a:pt x="3833" y="20959"/>
                  <a:pt x="4138" y="21118"/>
                  <a:pt x="4453" y="21209"/>
                </a:cubicBezTo>
                <a:cubicBezTo>
                  <a:pt x="4684" y="21277"/>
                  <a:pt x="4903" y="21379"/>
                  <a:pt x="5117" y="21492"/>
                </a:cubicBezTo>
                <a:lnTo>
                  <a:pt x="5312" y="21600"/>
                </a:lnTo>
                <a:lnTo>
                  <a:pt x="21547" y="21600"/>
                </a:lnTo>
                <a:lnTo>
                  <a:pt x="21547" y="0"/>
                </a:lnTo>
                <a:lnTo>
                  <a:pt x="3776" y="0"/>
                </a:lnTo>
                <a:close/>
              </a:path>
            </a:pathLst>
          </a:custGeom>
          <a:ln w="12700">
            <a:miter lim="400000"/>
          </a:ln>
        </p:spPr>
      </p:pic>
      <p:sp>
        <p:nvSpPr>
          <p:cNvPr id="115" name="Title 1"/>
          <p:cNvSpPr txBox="1">
            <a:spLocks noGrp="1"/>
          </p:cNvSpPr>
          <p:nvPr>
            <p:ph type="title"/>
          </p:nvPr>
        </p:nvSpPr>
        <p:spPr>
          <a:xfrm>
            <a:off x="407368" y="365125"/>
            <a:ext cx="7057998" cy="975642"/>
          </a:xfrm>
          <a:prstGeom prst="rect">
            <a:avLst/>
          </a:prstGeom>
        </p:spPr>
        <p:txBody>
          <a:bodyPr/>
          <a:lstStyle/>
          <a:p>
            <a:r>
              <a:t>How to reach enlightenment</a:t>
            </a:r>
          </a:p>
        </p:txBody>
      </p:sp>
      <p:sp>
        <p:nvSpPr>
          <p:cNvPr id="116" name="Content Placeholder 5"/>
          <p:cNvSpPr txBox="1">
            <a:spLocks noGrp="1"/>
          </p:cNvSpPr>
          <p:nvPr>
            <p:ph type="body" sz="half" idx="1"/>
          </p:nvPr>
        </p:nvSpPr>
        <p:spPr>
          <a:xfrm>
            <a:off x="638180" y="1556791"/>
            <a:ext cx="5457821" cy="4620173"/>
          </a:xfrm>
          <a:prstGeom prst="rect">
            <a:avLst/>
          </a:prstGeom>
        </p:spPr>
        <p:txBody>
          <a:bodyPr/>
          <a:lstStyle/>
          <a:p>
            <a:pPr>
              <a:defRPr sz="2400"/>
            </a:pPr>
            <a:r>
              <a:t>How do we get to the blessed state of </a:t>
            </a:r>
            <a:r>
              <a:rPr b="1"/>
              <a:t>confidence</a:t>
            </a:r>
            <a:r>
              <a:t> and </a:t>
            </a:r>
            <a:r>
              <a:rPr b="1"/>
              <a:t>efficiency</a:t>
            </a:r>
            <a:r>
              <a:t>?</a:t>
            </a:r>
          </a:p>
          <a:p>
            <a:pPr>
              <a:defRPr sz="2400"/>
            </a:pPr>
            <a:r>
              <a:t>Being a Python expert is not sufficient, good programming practices make a big difference</a:t>
            </a:r>
          </a:p>
          <a:p>
            <a:pPr>
              <a:defRPr sz="2400"/>
            </a:pPr>
            <a:r>
              <a:t>We can learn a lot from the development methods developed for commercial and open source software</a:t>
            </a:r>
          </a:p>
        </p:txBody>
      </p:sp>
      <p:sp>
        <p:nvSpPr>
          <p:cNvPr id="117" name="Date Placeholder 6"/>
          <p:cNvSpPr txBox="1"/>
          <p:nvPr/>
        </p:nvSpPr>
        <p:spPr>
          <a:xfrm>
            <a:off x="883919" y="6356350"/>
            <a:ext cx="2499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1200">
                <a:solidFill>
                  <a:srgbClr val="888888"/>
                </a:solidFill>
              </a:defRPr>
            </a:lvl1pPr>
          </a:lstStyle>
          <a:p>
            <a:r>
              <a:t>August 2023, CC BY-SA 4.0</a:t>
            </a:r>
          </a:p>
        </p:txBody>
      </p:sp>
      <p:sp>
        <p:nvSpPr>
          <p:cNvPr id="118" name="Slide Number Placeholder 8"/>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spcBef>
                <a:spcPts val="600"/>
              </a:spcBef>
              <a:defRPr>
                <a:solidFill>
                  <a:srgbClr val="FFFFFF"/>
                </a:solidFill>
              </a:defRPr>
            </a:lvl1p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Footer Placeholder 3"/>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404" name="Rectangle 4102"/>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405" name="Picture 2" descr="Picture 2"/>
          <p:cNvPicPr>
            <a:picLocks noChangeAspect="1"/>
          </p:cNvPicPr>
          <p:nvPr/>
        </p:nvPicPr>
        <p:blipFill>
          <a:blip r:embed="rId2"/>
          <a:stretch>
            <a:fillRect/>
          </a:stretch>
        </p:blipFill>
        <p:spPr>
          <a:xfrm>
            <a:off x="-3047" y="9"/>
            <a:ext cx="12192000" cy="6857991"/>
          </a:xfrm>
          <a:prstGeom prst="rect">
            <a:avLst/>
          </a:prstGeom>
          <a:ln w="12700">
            <a:miter lim="400000"/>
          </a:ln>
        </p:spPr>
      </p:pic>
      <p:sp>
        <p:nvSpPr>
          <p:cNvPr id="406" name="Rectangle 4104"/>
          <p:cNvSpPr/>
          <p:nvPr/>
        </p:nvSpPr>
        <p:spPr>
          <a:xfrm>
            <a:off x="-1" y="2207602"/>
            <a:ext cx="12192001" cy="3162147"/>
          </a:xfrm>
          <a:prstGeom prst="rect">
            <a:avLst/>
          </a:prstGeom>
          <a:gradFill>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w="12700">
            <a:miter lim="400000"/>
          </a:ln>
        </p:spPr>
        <p:txBody>
          <a:bodyPr lIns="45719" rIns="45719" anchor="ctr"/>
          <a:lstStyle/>
          <a:p>
            <a:pPr algn="ctr">
              <a:defRPr>
                <a:solidFill>
                  <a:srgbClr val="FFFFFF"/>
                </a:solidFill>
              </a:defRPr>
            </a:pPr>
            <a:endParaRPr/>
          </a:p>
        </p:txBody>
      </p:sp>
      <p:sp>
        <p:nvSpPr>
          <p:cNvPr id="407" name="Title 1"/>
          <p:cNvSpPr txBox="1">
            <a:spLocks noGrp="1"/>
          </p:cNvSpPr>
          <p:nvPr>
            <p:ph type="title" idx="4294967295"/>
          </p:nvPr>
        </p:nvSpPr>
        <p:spPr>
          <a:xfrm>
            <a:off x="1097280" y="325549"/>
            <a:ext cx="10058401" cy="2527388"/>
          </a:xfrm>
          <a:prstGeom prst="rect">
            <a:avLst/>
          </a:prstGeom>
          <a:effectLst>
            <a:outerShdw blurRad="50800" dist="38100" dir="2700000" rotWithShape="0">
              <a:srgbClr val="000000">
                <a:alpha val="40000"/>
              </a:srgbClr>
            </a:outerShdw>
          </a:effectLst>
        </p:spPr>
        <p:txBody>
          <a:bodyPr anchor="b"/>
          <a:lstStyle/>
          <a:p>
            <a:pPr algn="ctr">
              <a:defRPr sz="6600">
                <a:solidFill>
                  <a:srgbClr val="FFFFFF"/>
                </a:solidFill>
              </a:defRPr>
            </a:pPr>
            <a:r>
              <a:t>Up next:</a:t>
            </a:r>
            <a:br/>
            <a:r>
              <a:t>Testing patterns</a:t>
            </a:r>
          </a:p>
        </p:txBody>
      </p:sp>
      <p:sp>
        <p:nvSpPr>
          <p:cNvPr id="408" name="Date Placeholder 2"/>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409" name="Slide Number Placeholder 4"/>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defRPr>
                <a:solidFill>
                  <a:srgbClr val="FFFFFF"/>
                </a:solidFill>
              </a:defRPr>
            </a:lvl1p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2"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2"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2" name="Textfeld 1">
            <a:extLst>
              <a:ext uri="{FF2B5EF4-FFF2-40B4-BE49-F238E27FC236}">
                <a16:creationId xmlns:a16="http://schemas.microsoft.com/office/drawing/2014/main" id="{563B6411-47D5-C8C3-D5C9-1EBACE748DAC}"/>
              </a:ext>
            </a:extLst>
          </p:cNvPr>
          <p:cNvSpPr txBox="1"/>
          <p:nvPr/>
        </p:nvSpPr>
        <p:spPr>
          <a:xfrm>
            <a:off x="2424223" y="2098158"/>
            <a:ext cx="161999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Timings: 4,5 h</a:t>
            </a:r>
          </a:p>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dirty="0">
              <a:ln>
                <a:noFill/>
              </a:ln>
              <a:solidFill>
                <a:srgbClr val="000000"/>
              </a:solidFill>
              <a:effectLst/>
              <a:uFillTx/>
              <a:latin typeface="Calibri"/>
              <a:ea typeface="Calibri"/>
              <a:cs typeface="Calibri"/>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de-DE" dirty="0"/>
              <a:t>Part 1: 1,25</a:t>
            </a:r>
          </a:p>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Part 2: 2,25</a:t>
            </a:r>
          </a:p>
          <a:p>
            <a:pPr marL="0" marR="0" indent="0" algn="l" defTabSz="457200" rtl="0" fontAlgn="auto" latinLnBrk="0" hangingPunct="0">
              <a:lnSpc>
                <a:spcPct val="100000"/>
              </a:lnSpc>
              <a:spcBef>
                <a:spcPts val="0"/>
              </a:spcBef>
              <a:spcAft>
                <a:spcPts val="0"/>
              </a:spcAft>
              <a:buClrTx/>
              <a:buSzTx/>
              <a:buFontTx/>
              <a:buNone/>
              <a:tabLst/>
            </a:pPr>
            <a:r>
              <a:rPr lang="de-DE" dirty="0"/>
              <a:t>Debugging: 0,75</a:t>
            </a:r>
          </a:p>
          <a:p>
            <a:pPr marL="0" marR="0" indent="0" algn="l" defTabSz="4572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a:ln>
                  <a:noFill/>
                </a:ln>
                <a:solidFill>
                  <a:srgbClr val="000000"/>
                </a:solidFill>
                <a:effectLst/>
                <a:uFillTx/>
                <a:latin typeface="Calibri"/>
                <a:ea typeface="Calibri"/>
                <a:cs typeface="Calibri"/>
                <a:sym typeface="Calibri"/>
              </a:rPr>
              <a:t>CI: 0,25</a:t>
            </a:r>
          </a:p>
        </p:txBody>
      </p:sp>
    </p:spTree>
    <p:extLst>
      <p:ext uri="{BB962C8B-B14F-4D97-AF65-F5344CB8AC3E}">
        <p14:creationId xmlns:p14="http://schemas.microsoft.com/office/powerpoint/2010/main" val="177107095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57" name="Rectangle 2"/>
          <p:cNvSpPr txBox="1">
            <a:spLocks noGrp="1"/>
          </p:cNvSpPr>
          <p:nvPr>
            <p:ph type="title"/>
          </p:nvPr>
        </p:nvSpPr>
        <p:spPr>
          <a:xfrm>
            <a:off x="838200" y="365125"/>
            <a:ext cx="10515600" cy="903634"/>
          </a:xfrm>
          <a:prstGeom prst="rect">
            <a:avLst/>
          </a:prstGeom>
        </p:spPr>
        <p:txBody>
          <a:bodyPr/>
          <a:lstStyle/>
          <a:p>
            <a:r>
              <a:t>The agile development cycle</a:t>
            </a:r>
          </a:p>
        </p:txBody>
      </p:sp>
      <p:sp>
        <p:nvSpPr>
          <p:cNvPr id="158"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59"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grpSp>
        <p:nvGrpSpPr>
          <p:cNvPr id="181" name="Group 6"/>
          <p:cNvGrpSpPr/>
          <p:nvPr/>
        </p:nvGrpSpPr>
        <p:grpSpPr>
          <a:xfrm>
            <a:off x="1919535" y="1298321"/>
            <a:ext cx="4680531" cy="4780509"/>
            <a:chOff x="-1" y="0"/>
            <a:chExt cx="4680530" cy="4780508"/>
          </a:xfrm>
        </p:grpSpPr>
        <p:grpSp>
          <p:nvGrpSpPr>
            <p:cNvPr id="179" name="Diagram 16"/>
            <p:cNvGrpSpPr/>
            <p:nvPr/>
          </p:nvGrpSpPr>
          <p:grpSpPr>
            <a:xfrm>
              <a:off x="829242" y="0"/>
              <a:ext cx="3851287" cy="4780508"/>
              <a:chOff x="0" y="0"/>
              <a:chExt cx="3851286" cy="4780507"/>
            </a:xfrm>
          </p:grpSpPr>
          <p:sp>
            <p:nvSpPr>
              <p:cNvPr id="160" name="Rounded Rectangle"/>
              <p:cNvSpPr/>
              <p:nvPr/>
            </p:nvSpPr>
            <p:spPr>
              <a:xfrm>
                <a:off x="34855" y="0"/>
                <a:ext cx="3781574" cy="682931"/>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de-DE" sz="2400" b="0" i="0" u="none" strike="noStrike" kern="0" cap="none" spc="0" normalizeH="0" baseline="0" noProof="0" dirty="0">
                    <a:ln>
                      <a:noFill/>
                    </a:ln>
                    <a:solidFill>
                      <a:srgbClr val="000000"/>
                    </a:solidFill>
                    <a:effectLst/>
                    <a:uLnTx/>
                    <a:uFillTx/>
                    <a:latin typeface="Calibri"/>
                    <a:cs typeface="Calibri"/>
                    <a:sym typeface="Calibri"/>
                  </a:rPr>
                  <a:t>Pick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your</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next</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feature</a:t>
                </a:r>
              </a:p>
            </p:txBody>
          </p:sp>
          <p:sp>
            <p:nvSpPr>
              <p:cNvPr id="163"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sp>
            <p:nvSpPr>
              <p:cNvPr id="164" name="Rounded Rectangle"/>
              <p:cNvSpPr/>
              <p:nvPr/>
            </p:nvSpPr>
            <p:spPr>
              <a:xfrm>
                <a:off x="0" y="1024393"/>
                <a:ext cx="3851286" cy="682932"/>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r>
                  <a:rPr lang="de-DE" dirty="0"/>
                  <a:t>Write </a:t>
                </a:r>
                <a:r>
                  <a:rPr lang="de-DE" dirty="0" err="1"/>
                  <a:t>tests</a:t>
                </a:r>
                <a:r>
                  <a:rPr lang="de-DE" dirty="0"/>
                  <a:t> </a:t>
                </a:r>
                <a:br>
                  <a:rPr lang="de-DE" dirty="0"/>
                </a:br>
                <a:r>
                  <a:rPr lang="de-DE" sz="2000" dirty="0" err="1"/>
                  <a:t>to</a:t>
                </a:r>
                <a:r>
                  <a:rPr lang="de-DE" sz="2000" dirty="0"/>
                  <a:t> check </a:t>
                </a:r>
                <a:r>
                  <a:rPr lang="de-DE" sz="2000" dirty="0" err="1"/>
                  <a:t>that</a:t>
                </a:r>
                <a:r>
                  <a:rPr lang="de-DE" sz="2000" dirty="0"/>
                  <a:t> feature </a:t>
                </a:r>
                <a:r>
                  <a:rPr lang="de-DE" sz="2000" dirty="0" err="1"/>
                  <a:t>works</a:t>
                </a:r>
                <a:r>
                  <a:rPr lang="de-DE" sz="2000" dirty="0"/>
                  <a:t> </a:t>
                </a:r>
              </a:p>
            </p:txBody>
          </p:sp>
          <p:sp>
            <p:nvSpPr>
              <p:cNvPr id="167"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168" name="Rounded Rectangle"/>
              <p:cNvSpPr/>
              <p:nvPr/>
            </p:nvSpPr>
            <p:spPr>
              <a:xfrm>
                <a:off x="1037775" y="2048787"/>
                <a:ext cx="2798309" cy="682932"/>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a:ln>
                      <a:noFill/>
                    </a:ln>
                    <a:solidFill>
                      <a:srgbClr val="000000"/>
                    </a:solidFill>
                    <a:effectLst/>
                    <a:uLnTx/>
                    <a:uFillTx/>
                    <a:latin typeface="Calibri"/>
                    <a:cs typeface="Calibri"/>
                    <a:sym typeface="Calibri"/>
                  </a:rPr>
                  <a:t>Write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simplest</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code </a:t>
                </a:r>
                <a:br>
                  <a:rPr kumimoji="0" lang="de-DE" sz="2400" b="0" i="0" u="none" strike="noStrike" kern="0" cap="none" spc="0" normalizeH="0" baseline="0" noProof="0" dirty="0">
                    <a:ln>
                      <a:noFill/>
                    </a:ln>
                    <a:solidFill>
                      <a:srgbClr val="000000"/>
                    </a:solidFill>
                    <a:effectLst/>
                    <a:uLnTx/>
                    <a:uFillTx/>
                    <a:latin typeface="Calibri"/>
                    <a:cs typeface="Calibri"/>
                    <a:sym typeface="Calibri"/>
                  </a:rPr>
                </a:b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that</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makes</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tests</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pass</a:t>
                </a:r>
              </a:p>
            </p:txBody>
          </p:sp>
          <p:sp>
            <p:nvSpPr>
              <p:cNvPr id="171"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172" name="Rounded Rectangle"/>
              <p:cNvSpPr/>
              <p:nvPr/>
            </p:nvSpPr>
            <p:spPr>
              <a:xfrm>
                <a:off x="1037775" y="3073181"/>
                <a:ext cx="2798309" cy="682932"/>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a:ln>
                      <a:noFill/>
                    </a:ln>
                    <a:solidFill>
                      <a:srgbClr val="000000"/>
                    </a:solidFill>
                    <a:effectLst/>
                    <a:uLnTx/>
                    <a:uFillTx/>
                    <a:latin typeface="Calibri"/>
                    <a:cs typeface="Calibri"/>
                    <a:sym typeface="Calibri"/>
                  </a:rPr>
                  <a:t>Run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tests</a:t>
                </a:r>
                <a:br>
                  <a:rPr kumimoji="0" lang="de-DE" sz="2400" b="0" i="0" u="none" strike="noStrike" kern="0" cap="none" spc="0" normalizeH="0" baseline="0" noProof="0" dirty="0">
                    <a:ln>
                      <a:noFill/>
                    </a:ln>
                    <a:solidFill>
                      <a:srgbClr val="000000"/>
                    </a:solidFill>
                    <a:effectLst/>
                    <a:uLnTx/>
                    <a:uFillTx/>
                    <a:latin typeface="Calibri"/>
                    <a:cs typeface="Calibri"/>
                    <a:sym typeface="Calibri"/>
                  </a:rPr>
                </a:b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until</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1" u="none" strike="noStrike" kern="0" cap="none" spc="0" normalizeH="0" baseline="0" noProof="0" dirty="0">
                    <a:ln>
                      <a:noFill/>
                    </a:ln>
                    <a:solidFill>
                      <a:srgbClr val="000000"/>
                    </a:solidFill>
                    <a:effectLst/>
                    <a:uLnTx/>
                    <a:uFillTx/>
                    <a:latin typeface="Calibri"/>
                    <a:cs typeface="Calibri"/>
                    <a:sym typeface="Calibri"/>
                  </a:rPr>
                  <a:t>all</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tests</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pass</a:t>
                </a:r>
              </a:p>
            </p:txBody>
          </p:sp>
          <p:sp>
            <p:nvSpPr>
              <p:cNvPr id="175"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176" name="Rounded Rectangle"/>
              <p:cNvSpPr/>
              <p:nvPr/>
            </p:nvSpPr>
            <p:spPr>
              <a:xfrm>
                <a:off x="1037775" y="4097576"/>
                <a:ext cx="2798309" cy="682931"/>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Refactor</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 </a:t>
                </a: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optimize</a:t>
                </a:r>
                <a:r>
                  <a:rPr kumimoji="0" lang="de-DE" sz="2400" b="0" i="0" u="none" strike="noStrike" kern="0" cap="none" spc="0" normalizeH="0" baseline="0" noProof="0" dirty="0">
                    <a:ln>
                      <a:noFill/>
                    </a:ln>
                    <a:solidFill>
                      <a:srgbClr val="000000"/>
                    </a:solidFill>
                    <a:effectLst/>
                    <a:uLnTx/>
                    <a:uFillTx/>
                    <a:latin typeface="Calibri"/>
                    <a:cs typeface="Calibri"/>
                    <a:sym typeface="Calibri"/>
                  </a:rPr>
                  <a:t> </a:t>
                </a:r>
                <a:br>
                  <a:rPr kumimoji="0" lang="de-DE" sz="2400" b="0" i="0" u="none" strike="noStrike" kern="0" cap="none" spc="0" normalizeH="0" baseline="0" noProof="0" dirty="0">
                    <a:ln>
                      <a:noFill/>
                    </a:ln>
                    <a:solidFill>
                      <a:srgbClr val="000000"/>
                    </a:solidFill>
                    <a:effectLst/>
                    <a:uLnTx/>
                    <a:uFillTx/>
                    <a:latin typeface="Calibri"/>
                    <a:cs typeface="Calibri"/>
                    <a:sym typeface="Calibri"/>
                  </a:rPr>
                </a:b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only</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if</a:t>
                </a:r>
                <a:r>
                  <a:rPr kumimoji="0" lang="de-DE" sz="2000" b="0" i="0" u="none" strike="noStrike" kern="0" cap="none" spc="0" normalizeH="0" baseline="0" noProof="0" dirty="0">
                    <a:ln>
                      <a:noFill/>
                    </a:ln>
                    <a:solidFill>
                      <a:srgbClr val="000000"/>
                    </a:solidFill>
                    <a:effectLst/>
                    <a:uLnTx/>
                    <a:uFillTx/>
                    <a:latin typeface="Calibri"/>
                    <a:cs typeface="Calibri"/>
                    <a:sym typeface="Calibri"/>
                  </a:rPr>
                  <a:t> </a:t>
                </a:r>
                <a:r>
                  <a:rPr kumimoji="0" lang="de-DE" sz="2000" b="0" i="0" u="none" strike="noStrike" kern="0" cap="none" spc="0" normalizeH="0" baseline="0" noProof="0" dirty="0" err="1">
                    <a:ln>
                      <a:noFill/>
                    </a:ln>
                    <a:solidFill>
                      <a:srgbClr val="000000"/>
                    </a:solidFill>
                    <a:effectLst/>
                    <a:uLnTx/>
                    <a:uFillTx/>
                    <a:latin typeface="Calibri"/>
                    <a:cs typeface="Calibri"/>
                    <a:sym typeface="Calibri"/>
                  </a:rPr>
                  <a:t>necessary</a:t>
                </a:r>
                <a:endParaRPr kumimoji="0" lang="de-DE" sz="2000" b="0" i="0" u="none" strike="noStrike" kern="0" cap="none" spc="0" normalizeH="0" baseline="0" noProof="0" dirty="0">
                  <a:ln>
                    <a:noFill/>
                  </a:ln>
                  <a:solidFill>
                    <a:srgbClr val="000000"/>
                  </a:solidFill>
                  <a:effectLst/>
                  <a:uLnTx/>
                  <a:uFillTx/>
                  <a:latin typeface="Calibri"/>
                  <a:cs typeface="Calibri"/>
                  <a:sym typeface="Calibri"/>
                </a:endParaRPr>
              </a:p>
            </p:txBody>
          </p:sp>
        </p:grpSp>
        <p:sp>
          <p:nvSpPr>
            <p:cNvPr id="180"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182"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183"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
        <p:nvSpPr>
          <p:cNvPr id="2" name="Rounded Rectangle">
            <a:extLst>
              <a:ext uri="{FF2B5EF4-FFF2-40B4-BE49-F238E27FC236}">
                <a16:creationId xmlns:a16="http://schemas.microsoft.com/office/drawing/2014/main" id="{87BB35B2-3993-D1FF-FE23-05D37AF8E966}"/>
              </a:ext>
            </a:extLst>
          </p:cNvPr>
          <p:cNvSpPr/>
          <p:nvPr/>
        </p:nvSpPr>
        <p:spPr>
          <a:xfrm>
            <a:off x="2748778" y="3347108"/>
            <a:ext cx="950577" cy="2731721"/>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marL="0" marR="0" lvl="0" indent="0" algn="ctr" defTabSz="1066800" rtl="0" eaLnBrk="1" fontAlgn="auto" latinLnBrk="0" hangingPunct="0">
              <a:lnSpc>
                <a:spcPct val="90000"/>
              </a:lnSpc>
              <a:spcBef>
                <a:spcPts val="1000"/>
              </a:spcBef>
              <a:spcAft>
                <a:spcPts val="0"/>
              </a:spcAft>
              <a:buClrTx/>
              <a:buSzTx/>
              <a:buFontTx/>
              <a:buNone/>
              <a:tabLst/>
              <a:defRPr sz="2400"/>
            </a:pPr>
            <a:r>
              <a:rPr kumimoji="0" lang="de-DE" sz="2400" b="0" i="0" u="none" strike="noStrike" kern="0" cap="none" spc="0" normalizeH="0" baseline="0" noProof="0" dirty="0" err="1">
                <a:ln>
                  <a:noFill/>
                </a:ln>
                <a:solidFill>
                  <a:srgbClr val="000000"/>
                </a:solidFill>
                <a:effectLst/>
                <a:uLnTx/>
                <a:uFillTx/>
                <a:latin typeface="Calibri"/>
                <a:cs typeface="Calibri"/>
                <a:sym typeface="Calibri"/>
              </a:rPr>
              <a:t>debug</a:t>
            </a:r>
            <a:endParaRPr kumimoji="0" lang="de-DE" sz="20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564184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 name="Footer Placeholder 3"/>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270"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271" name="Slide Number Placeholder 13"/>
          <p:cNvSpPr txBox="1">
            <a:spLocks noGrp="1"/>
          </p:cNvSpPr>
          <p:nvPr>
            <p:ph type="sldNum" sz="quarter" idx="2"/>
          </p:nvPr>
        </p:nvSpPr>
        <p:spPr>
          <a:xfrm>
            <a:off x="11170557" y="6414760"/>
            <a:ext cx="18324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272" name="Picture 5" descr="Picture 5"/>
          <p:cNvPicPr>
            <a:picLocks noChangeAspect="1"/>
          </p:cNvPicPr>
          <p:nvPr/>
        </p:nvPicPr>
        <p:blipFill>
          <a:blip r:embed="rId2"/>
          <a:stretch>
            <a:fillRect/>
          </a:stretch>
        </p:blipFill>
        <p:spPr>
          <a:xfrm>
            <a:off x="455135" y="122502"/>
            <a:ext cx="5172392" cy="1656185"/>
          </a:xfrm>
          <a:prstGeom prst="rect">
            <a:avLst/>
          </a:prstGeom>
          <a:ln w="12700">
            <a:miter lim="400000"/>
          </a:ln>
        </p:spPr>
      </p:pic>
      <p:pic>
        <p:nvPicPr>
          <p:cNvPr id="273" name="Picture 6" descr="Picture 6"/>
          <p:cNvPicPr>
            <a:picLocks noChangeAspect="1"/>
          </p:cNvPicPr>
          <p:nvPr/>
        </p:nvPicPr>
        <p:blipFill>
          <a:blip r:embed="rId3"/>
          <a:stretch>
            <a:fillRect/>
          </a:stretch>
        </p:blipFill>
        <p:spPr>
          <a:xfrm>
            <a:off x="7336207" y="336234"/>
            <a:ext cx="3753700" cy="4963122"/>
          </a:xfrm>
          <a:prstGeom prst="rect">
            <a:avLst/>
          </a:prstGeom>
          <a:ln w="12700">
            <a:miter lim="400000"/>
          </a:ln>
        </p:spPr>
      </p:pic>
      <p:grpSp>
        <p:nvGrpSpPr>
          <p:cNvPr id="276" name="Group 9"/>
          <p:cNvGrpSpPr/>
          <p:nvPr/>
        </p:nvGrpSpPr>
        <p:grpSpPr>
          <a:xfrm>
            <a:off x="469463" y="1838886"/>
            <a:ext cx="5343219" cy="2303779"/>
            <a:chOff x="0" y="0"/>
            <a:chExt cx="5343218" cy="2303778"/>
          </a:xfrm>
        </p:grpSpPr>
        <p:pic>
          <p:nvPicPr>
            <p:cNvPr id="274" name="Picture 7" descr="Picture 7"/>
            <p:cNvPicPr>
              <a:picLocks noChangeAspect="1"/>
            </p:cNvPicPr>
            <p:nvPr/>
          </p:nvPicPr>
          <p:blipFill>
            <a:blip r:embed="rId4"/>
            <a:stretch>
              <a:fillRect/>
            </a:stretch>
          </p:blipFill>
          <p:spPr>
            <a:xfrm>
              <a:off x="0" y="0"/>
              <a:ext cx="5343219" cy="2303779"/>
            </a:xfrm>
            <a:prstGeom prst="rect">
              <a:avLst/>
            </a:prstGeom>
            <a:ln w="12700" cap="flat">
              <a:noFill/>
              <a:miter lim="400000"/>
            </a:ln>
            <a:effectLst/>
          </p:spPr>
        </p:pic>
        <p:sp>
          <p:nvSpPr>
            <p:cNvPr id="275" name="Rectangle 8"/>
            <p:cNvSpPr/>
            <p:nvPr/>
          </p:nvSpPr>
          <p:spPr>
            <a:xfrm>
              <a:off x="2723324" y="1580498"/>
              <a:ext cx="2406659" cy="253333"/>
            </a:xfrm>
            <a:prstGeom prst="rect">
              <a:avLst/>
            </a:prstGeom>
            <a:solidFill>
              <a:srgbClr val="FFFF00">
                <a:alpha val="29804"/>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77" name="Rectangle 10"/>
          <p:cNvSpPr/>
          <p:nvPr/>
        </p:nvSpPr>
        <p:spPr>
          <a:xfrm>
            <a:off x="492328" y="6517000"/>
            <a:ext cx="8604448" cy="24830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u="sng">
                <a:solidFill>
                  <a:srgbClr val="0563C1"/>
                </a:solidFill>
                <a:uFill>
                  <a:solidFill>
                    <a:srgbClr val="0563C1"/>
                  </a:solidFill>
                </a:uFill>
                <a:hlinkClick r:id="rId5"/>
              </a:defRPr>
            </a:lvl1pPr>
          </a:lstStyle>
          <a:p>
            <a:pPr>
              <a:defRPr u="none">
                <a:solidFill>
                  <a:srgbClr val="000000"/>
                </a:solidFill>
                <a:uFillTx/>
              </a:defRPr>
            </a:pPr>
            <a:r>
              <a:rPr u="sng">
                <a:solidFill>
                  <a:srgbClr val="0563C1"/>
                </a:solidFill>
                <a:uFill>
                  <a:solidFill>
                    <a:srgbClr val="0563C1"/>
                  </a:solidFill>
                </a:uFill>
                <a:hlinkClick r:id="rId5"/>
              </a:rPr>
              <a:t>https://www.businessinsider.fr/us/boeing-software-errors-jeopardized-starliner-spaceship-737-max-planes-2020-2</a:t>
            </a:r>
          </a:p>
        </p:txBody>
      </p:sp>
      <p:pic>
        <p:nvPicPr>
          <p:cNvPr id="278" name="Picture 11" descr="Picture 11"/>
          <p:cNvPicPr>
            <a:picLocks noChangeAspect="1"/>
          </p:cNvPicPr>
          <p:nvPr/>
        </p:nvPicPr>
        <p:blipFill>
          <a:blip r:embed="rId6"/>
          <a:stretch>
            <a:fillRect/>
          </a:stretch>
        </p:blipFill>
        <p:spPr>
          <a:xfrm>
            <a:off x="523390" y="4453671"/>
            <a:ext cx="5076057" cy="947448"/>
          </a:xfrm>
          <a:prstGeom prst="rect">
            <a:avLst/>
          </a:prstGeom>
          <a:ln w="12700">
            <a:miter lim="400000"/>
          </a:ln>
        </p:spPr>
      </p:pic>
      <p:sp>
        <p:nvSpPr>
          <p:cNvPr id="279" name="TextBox 12"/>
          <p:cNvSpPr txBox="1"/>
          <p:nvPr/>
        </p:nvSpPr>
        <p:spPr>
          <a:xfrm>
            <a:off x="525096" y="4160113"/>
            <a:ext cx="437972"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j-lt"/>
                <a:ea typeface="+mj-ea"/>
                <a:cs typeface="+mj-cs"/>
                <a:sym typeface="Arial"/>
              </a:defRPr>
            </a:lvl1pPr>
          </a:lstStyle>
          <a:p>
            <a:r>
              <a:t>[...]</a:t>
            </a:r>
          </a:p>
        </p:txBody>
      </p:sp>
      <p:pic>
        <p:nvPicPr>
          <p:cNvPr id="280" name="Picture 14" descr="Picture 14"/>
          <p:cNvPicPr>
            <a:picLocks noChangeAspect="1"/>
          </p:cNvPicPr>
          <p:nvPr/>
        </p:nvPicPr>
        <p:blipFill>
          <a:blip r:embed="rId7"/>
          <a:stretch>
            <a:fillRect/>
          </a:stretch>
        </p:blipFill>
        <p:spPr>
          <a:xfrm>
            <a:off x="523390" y="5556460"/>
            <a:ext cx="7182027" cy="960542"/>
          </a:xfrm>
          <a:prstGeom prst="rect">
            <a:avLst/>
          </a:prstGeom>
          <a:ln w="12700">
            <a:miter lim="400000"/>
          </a:ln>
        </p:spPr>
      </p:pic>
      <p:sp>
        <p:nvSpPr>
          <p:cNvPr id="281" name="Rectangle 1"/>
          <p:cNvSpPr/>
          <p:nvPr/>
        </p:nvSpPr>
        <p:spPr>
          <a:xfrm>
            <a:off x="5447927" y="5892063"/>
            <a:ext cx="2169640" cy="274485"/>
          </a:xfrm>
          <a:prstGeom prst="rect">
            <a:avLst/>
          </a:prstGeom>
          <a:solidFill>
            <a:srgbClr val="FFFF00">
              <a:alpha val="29804"/>
            </a:srgbClr>
          </a:solidFill>
          <a:ln w="12700">
            <a:miter lim="400000"/>
          </a:ln>
        </p:spPr>
        <p:txBody>
          <a:bodyPr lIns="45719" rIns="45719" anchor="ctr"/>
          <a:lstStyle/>
          <a:p>
            <a:pPr algn="ctr">
              <a:defRPr>
                <a:solidFill>
                  <a:srgbClr val="FFFFFF"/>
                </a:solidFill>
              </a:defRPr>
            </a:pPr>
            <a:endParaRPr/>
          </a:p>
        </p:txBody>
      </p:sp>
      <p:sp>
        <p:nvSpPr>
          <p:cNvPr id="282" name="Rectangle 4"/>
          <p:cNvSpPr/>
          <p:nvPr/>
        </p:nvSpPr>
        <p:spPr>
          <a:xfrm>
            <a:off x="444283" y="6176336"/>
            <a:ext cx="1331237" cy="277001"/>
          </a:xfrm>
          <a:prstGeom prst="rect">
            <a:avLst/>
          </a:prstGeom>
          <a:solidFill>
            <a:srgbClr val="FFFF00">
              <a:alpha val="29804"/>
            </a:srgbClr>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4323126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4"/>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16" name="Rectangle 2"/>
          <p:cNvSpPr txBox="1">
            <a:spLocks noGrp="1"/>
          </p:cNvSpPr>
          <p:nvPr>
            <p:ph type="title"/>
          </p:nvPr>
        </p:nvSpPr>
        <p:spPr>
          <a:xfrm>
            <a:off x="838200" y="365125"/>
            <a:ext cx="10515600" cy="903634"/>
          </a:xfrm>
          <a:prstGeom prst="rect">
            <a:avLst/>
          </a:prstGeom>
        </p:spPr>
        <p:txBody>
          <a:bodyPr/>
          <a:lstStyle/>
          <a:p>
            <a:r>
              <a:t>Testing error control</a:t>
            </a:r>
          </a:p>
        </p:txBody>
      </p:sp>
      <p:sp>
        <p:nvSpPr>
          <p:cNvPr id="417" name="Content Placeholder 1"/>
          <p:cNvSpPr txBox="1">
            <a:spLocks noGrp="1"/>
          </p:cNvSpPr>
          <p:nvPr>
            <p:ph type="body" idx="1"/>
          </p:nvPr>
        </p:nvSpPr>
        <p:spPr>
          <a:xfrm>
            <a:off x="1991543" y="1219199"/>
            <a:ext cx="8424938" cy="4937762"/>
          </a:xfrm>
          <a:prstGeom prst="rect">
            <a:avLst/>
          </a:prstGeom>
        </p:spPr>
        <p:txBody>
          <a:bodyPr>
            <a:normAutofit lnSpcReduction="10000"/>
          </a:bodyPr>
          <a:lstStyle/>
          <a:p>
            <a:pPr marL="208026" indent="-208026" defTabSz="832104">
              <a:spcBef>
                <a:spcPts val="900"/>
              </a:spcBef>
              <a:defRPr sz="2548"/>
            </a:pPr>
            <a:r>
              <a:t>Check that an exception is raised:</a:t>
            </a:r>
            <a:br/>
            <a:br/>
            <a:r>
              <a:rPr sz="1820">
                <a:solidFill>
                  <a:srgbClr val="7F007F"/>
                </a:solidFill>
                <a:latin typeface="Courier New"/>
                <a:ea typeface="Courier New"/>
                <a:cs typeface="Courier New"/>
                <a:sym typeface="Courier New"/>
              </a:rPr>
              <a:t>from</a:t>
            </a:r>
            <a:r>
              <a:rPr sz="1820">
                <a:latin typeface="Courier New"/>
                <a:ea typeface="Courier New"/>
                <a:cs typeface="Courier New"/>
                <a:sym typeface="Courier New"/>
              </a:rPr>
              <a:t> py.test </a:t>
            </a:r>
            <a:r>
              <a:rPr sz="1820">
                <a:solidFill>
                  <a:srgbClr val="7F007F"/>
                </a:solidFill>
                <a:latin typeface="Courier New"/>
                <a:ea typeface="Courier New"/>
                <a:cs typeface="Courier New"/>
                <a:sym typeface="Courier New"/>
              </a:rPr>
              <a:t>import</a:t>
            </a:r>
            <a:r>
              <a:rPr sz="1820">
                <a:latin typeface="Courier New"/>
                <a:ea typeface="Courier New"/>
                <a:cs typeface="Courier New"/>
                <a:sym typeface="Courier New"/>
              </a:rPr>
              <a:t> raises</a:t>
            </a:r>
            <a:br>
              <a:rPr sz="1820">
                <a:latin typeface="Courier New"/>
                <a:ea typeface="Courier New"/>
                <a:cs typeface="Courier New"/>
                <a:sym typeface="Courier New"/>
              </a:rPr>
            </a:br>
            <a:r>
              <a:rPr sz="1820">
                <a:solidFill>
                  <a:srgbClr val="7F007F"/>
                </a:solidFill>
                <a:latin typeface="Courier New"/>
                <a:ea typeface="Courier New"/>
                <a:cs typeface="Courier New"/>
                <a:sym typeface="Courier New"/>
              </a:rPr>
              <a:t>def</a:t>
            </a:r>
            <a:r>
              <a:rPr sz="1820">
                <a:latin typeface="Courier New"/>
                <a:ea typeface="Courier New"/>
                <a:cs typeface="Courier New"/>
                <a:sym typeface="Courier New"/>
              </a:rPr>
              <a:t> </a:t>
            </a:r>
            <a:r>
              <a:rPr sz="1820">
                <a:solidFill>
                  <a:srgbClr val="0000FF"/>
                </a:solidFill>
                <a:latin typeface="Courier New"/>
                <a:ea typeface="Courier New"/>
                <a:cs typeface="Courier New"/>
                <a:sym typeface="Courier New"/>
              </a:rPr>
              <a:t>test_raises</a:t>
            </a:r>
            <a:r>
              <a:rPr sz="1820">
                <a:latin typeface="Courier New"/>
                <a:ea typeface="Courier New"/>
                <a:cs typeface="Courier New"/>
                <a:sym typeface="Courier New"/>
              </a:rPr>
              <a:t>():</a:t>
            </a:r>
            <a:br>
              <a:rPr sz="1820">
                <a:latin typeface="Courier New"/>
                <a:ea typeface="Courier New"/>
                <a:cs typeface="Courier New"/>
                <a:sym typeface="Courier New"/>
              </a:rPr>
            </a:br>
            <a:r>
              <a:rPr sz="1820">
                <a:latin typeface="Courier New"/>
                <a:ea typeface="Courier New"/>
                <a:cs typeface="Courier New"/>
                <a:sym typeface="Courier New"/>
              </a:rPr>
              <a:t>    </a:t>
            </a:r>
            <a:r>
              <a:rPr sz="1820">
                <a:solidFill>
                  <a:srgbClr val="7F007F"/>
                </a:solidFill>
                <a:latin typeface="Courier New"/>
                <a:ea typeface="Courier New"/>
                <a:cs typeface="Courier New"/>
                <a:sym typeface="Courier New"/>
              </a:rPr>
              <a:t>with</a:t>
            </a:r>
            <a:r>
              <a:rPr sz="1820">
                <a:latin typeface="Courier New"/>
                <a:ea typeface="Courier New"/>
                <a:cs typeface="Courier New"/>
                <a:sym typeface="Courier New"/>
              </a:rPr>
              <a:t> raises(SomeException):</a:t>
            </a:r>
            <a:br>
              <a:rPr sz="1820">
                <a:latin typeface="Courier New"/>
                <a:ea typeface="Courier New"/>
                <a:cs typeface="Courier New"/>
                <a:sym typeface="Courier New"/>
              </a:rPr>
            </a:br>
            <a:r>
              <a:rPr sz="1820">
                <a:latin typeface="Courier New"/>
                <a:ea typeface="Courier New"/>
                <a:cs typeface="Courier New"/>
                <a:sym typeface="Courier New"/>
              </a:rPr>
              <a:t>        do_something()</a:t>
            </a:r>
            <a:br>
              <a:rPr sz="1820">
                <a:latin typeface="Courier New"/>
                <a:ea typeface="Courier New"/>
                <a:cs typeface="Courier New"/>
                <a:sym typeface="Courier New"/>
              </a:rPr>
            </a:br>
            <a:r>
              <a:rPr sz="1820">
                <a:latin typeface="Courier New"/>
                <a:ea typeface="Courier New"/>
                <a:cs typeface="Courier New"/>
                <a:sym typeface="Courier New"/>
              </a:rPr>
              <a:t>        do_something_else()</a:t>
            </a:r>
            <a:br>
              <a:rPr sz="1820">
                <a:latin typeface="Courier New"/>
                <a:ea typeface="Courier New"/>
                <a:cs typeface="Courier New"/>
                <a:sym typeface="Courier New"/>
              </a:rPr>
            </a:br>
            <a:endParaRPr sz="1820">
              <a:latin typeface="Courier New"/>
              <a:ea typeface="Courier New"/>
              <a:cs typeface="Courier New"/>
              <a:sym typeface="Courier New"/>
            </a:endParaRPr>
          </a:p>
          <a:p>
            <a:pPr marL="208026" indent="-208026" defTabSz="832104">
              <a:spcBef>
                <a:spcPts val="900"/>
              </a:spcBef>
              <a:defRPr sz="2548"/>
            </a:pPr>
            <a:r>
              <a:t>For example:</a:t>
            </a:r>
            <a:br/>
            <a:br/>
            <a:r>
              <a:rPr sz="1820">
                <a:solidFill>
                  <a:srgbClr val="7F007F"/>
                </a:solidFill>
                <a:latin typeface="Courier New"/>
                <a:ea typeface="Courier New"/>
                <a:cs typeface="Courier New"/>
                <a:sym typeface="Courier New"/>
              </a:rPr>
              <a:t>with</a:t>
            </a:r>
            <a:r>
              <a:rPr sz="1820">
                <a:latin typeface="Courier New"/>
                <a:ea typeface="Courier New"/>
                <a:cs typeface="Courier New"/>
                <a:sym typeface="Courier New"/>
              </a:rPr>
              <a:t> raises(ValueError):</a:t>
            </a:r>
            <a:br>
              <a:rPr sz="1820">
                <a:latin typeface="Courier New"/>
                <a:ea typeface="Courier New"/>
                <a:cs typeface="Courier New"/>
                <a:sym typeface="Courier New"/>
              </a:rPr>
            </a:br>
            <a:r>
              <a:rPr sz="1820">
                <a:latin typeface="Courier New"/>
                <a:ea typeface="Courier New"/>
                <a:cs typeface="Courier New"/>
                <a:sym typeface="Courier New"/>
              </a:rPr>
              <a:t>    </a:t>
            </a:r>
            <a:r>
              <a:rPr sz="1820">
                <a:solidFill>
                  <a:srgbClr val="7F007F"/>
                </a:solidFill>
                <a:latin typeface="Courier New"/>
                <a:ea typeface="Courier New"/>
                <a:cs typeface="Courier New"/>
                <a:sym typeface="Courier New"/>
              </a:rPr>
              <a:t>int</a:t>
            </a:r>
            <a:r>
              <a:rPr sz="1820">
                <a:latin typeface="Courier New"/>
                <a:ea typeface="Courier New"/>
                <a:cs typeface="Courier New"/>
                <a:sym typeface="Courier New"/>
              </a:rPr>
              <a:t>(</a:t>
            </a:r>
            <a:r>
              <a:rPr sz="1820">
                <a:solidFill>
                  <a:srgbClr val="8B2252"/>
                </a:solidFill>
                <a:latin typeface="Courier New"/>
                <a:ea typeface="Courier New"/>
                <a:cs typeface="Courier New"/>
                <a:sym typeface="Courier New"/>
              </a:rPr>
              <a:t>'XYZ’</a:t>
            </a:r>
            <a:r>
              <a:rPr sz="1820">
                <a:latin typeface="Courier New"/>
                <a:ea typeface="Courier New"/>
                <a:cs typeface="Courier New"/>
                <a:sym typeface="Courier New"/>
              </a:rPr>
              <a:t>)</a:t>
            </a:r>
            <a:br>
              <a:rPr sz="1820">
                <a:latin typeface="Courier New"/>
                <a:ea typeface="Courier New"/>
                <a:cs typeface="Courier New"/>
                <a:sym typeface="Courier New"/>
              </a:rPr>
            </a:br>
            <a:br>
              <a:rPr sz="1820">
                <a:latin typeface="Courier New"/>
                <a:ea typeface="Courier New"/>
                <a:cs typeface="Courier New"/>
                <a:sym typeface="Courier New"/>
              </a:rPr>
            </a:br>
            <a:r>
              <a:rPr>
                <a:latin typeface="Calibri Light"/>
                <a:ea typeface="Calibri Light"/>
                <a:cs typeface="Calibri Light"/>
                <a:sym typeface="Calibri Light"/>
              </a:rPr>
              <a:t>passes, because</a:t>
            </a:r>
            <a:br>
              <a:rPr>
                <a:latin typeface="Calibri Light"/>
                <a:ea typeface="Calibri Light"/>
                <a:cs typeface="Calibri Light"/>
                <a:sym typeface="Calibri Light"/>
              </a:rPr>
            </a:br>
            <a:br>
              <a:rPr>
                <a:latin typeface="Calibri Light"/>
                <a:ea typeface="Calibri Light"/>
                <a:cs typeface="Calibri Light"/>
                <a:sym typeface="Calibri Light"/>
              </a:rPr>
            </a:br>
            <a:r>
              <a:rPr sz="1638">
                <a:solidFill>
                  <a:srgbClr val="7F007F"/>
                </a:solidFill>
                <a:latin typeface="Courier New"/>
                <a:ea typeface="Courier New"/>
                <a:cs typeface="Courier New"/>
                <a:sym typeface="Courier New"/>
              </a:rPr>
              <a:t>int</a:t>
            </a:r>
            <a:r>
              <a:rPr sz="1638">
                <a:latin typeface="Courier New"/>
                <a:ea typeface="Courier New"/>
                <a:cs typeface="Courier New"/>
                <a:sym typeface="Courier New"/>
              </a:rPr>
              <a:t>(</a:t>
            </a:r>
            <a:r>
              <a:rPr sz="1638">
                <a:solidFill>
                  <a:srgbClr val="8B2252"/>
                </a:solidFill>
                <a:latin typeface="Courier New"/>
                <a:ea typeface="Courier New"/>
                <a:cs typeface="Courier New"/>
                <a:sym typeface="Courier New"/>
              </a:rPr>
              <a:t>'XYZ’</a:t>
            </a:r>
            <a:r>
              <a:rPr sz="1638">
                <a:latin typeface="Courier New"/>
                <a:ea typeface="Courier New"/>
                <a:cs typeface="Courier New"/>
                <a:sym typeface="Courier New"/>
              </a:rPr>
              <a:t>)</a:t>
            </a:r>
            <a:br>
              <a:rPr sz="1638">
                <a:latin typeface="Courier New"/>
                <a:ea typeface="Courier New"/>
                <a:cs typeface="Courier New"/>
                <a:sym typeface="Courier New"/>
              </a:rPr>
            </a:br>
            <a:r>
              <a:rPr sz="1638">
                <a:latin typeface="Courier New"/>
                <a:ea typeface="Courier New"/>
                <a:cs typeface="Courier New"/>
                <a:sym typeface="Courier New"/>
              </a:rPr>
              <a:t>ValueError: invalid literal for int() with base 10: 'XYZ'</a:t>
            </a:r>
          </a:p>
        </p:txBody>
      </p:sp>
      <p:sp>
        <p:nvSpPr>
          <p:cNvPr id="418"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19" name="Slide Number Placeholder 2"/>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424" name="Title 1"/>
          <p:cNvSpPr txBox="1">
            <a:spLocks noGrp="1"/>
          </p:cNvSpPr>
          <p:nvPr>
            <p:ph type="title"/>
          </p:nvPr>
        </p:nvSpPr>
        <p:spPr>
          <a:xfrm>
            <a:off x="838200" y="365125"/>
            <a:ext cx="10515600" cy="903634"/>
          </a:xfrm>
          <a:prstGeom prst="rect">
            <a:avLst/>
          </a:prstGeom>
        </p:spPr>
        <p:txBody>
          <a:bodyPr/>
          <a:lstStyle/>
          <a:p>
            <a:r>
              <a:t>Testing error control</a:t>
            </a:r>
          </a:p>
        </p:txBody>
      </p:sp>
      <p:sp>
        <p:nvSpPr>
          <p:cNvPr id="425" name="Content Placeholder 2"/>
          <p:cNvSpPr txBox="1">
            <a:spLocks noGrp="1"/>
          </p:cNvSpPr>
          <p:nvPr>
            <p:ph type="body" idx="1"/>
          </p:nvPr>
        </p:nvSpPr>
        <p:spPr>
          <a:xfrm>
            <a:off x="838200" y="1412775"/>
            <a:ext cx="10515600" cy="4764189"/>
          </a:xfrm>
          <a:prstGeom prst="rect">
            <a:avLst/>
          </a:prstGeom>
        </p:spPr>
        <p:txBody>
          <a:bodyPr/>
          <a:lstStyle/>
          <a:p>
            <a:r>
              <a:t>Use the most specific exception class, or the test may pass because of collateral damage:</a:t>
            </a:r>
            <a:br/>
            <a:br/>
            <a:r>
              <a:rPr>
                <a:latin typeface="Courier New"/>
                <a:ea typeface="Courier New"/>
                <a:cs typeface="Courier New"/>
                <a:sym typeface="Courier New"/>
              </a:rPr>
              <a:t>    </a:t>
            </a:r>
            <a:r>
              <a:rPr sz="2000">
                <a:latin typeface="Courier New"/>
                <a:ea typeface="Courier New"/>
                <a:cs typeface="Courier New"/>
                <a:sym typeface="Courier New"/>
              </a:rPr>
              <a:t># Test that file "None" cannot be opened.</a:t>
            </a:r>
            <a:br>
              <a:rPr sz="2000">
                <a:latin typeface="Courier New"/>
                <a:ea typeface="Courier New"/>
                <a:cs typeface="Courier New"/>
                <a:sym typeface="Courier New"/>
              </a:rPr>
            </a:br>
            <a:r>
              <a:rPr>
                <a:latin typeface="Courier New"/>
                <a:ea typeface="Courier New"/>
                <a:cs typeface="Courier New"/>
                <a:sym typeface="Courier New"/>
              </a:rPr>
              <a:t>    </a:t>
            </a:r>
            <a:r>
              <a:rPr sz="2000">
                <a:latin typeface="Courier New"/>
                <a:ea typeface="Courier New"/>
                <a:cs typeface="Courier New"/>
                <a:sym typeface="Courier New"/>
              </a:rPr>
              <a:t>with raises(IOError):</a:t>
            </a:r>
            <a:br>
              <a:rPr sz="2000">
                <a:latin typeface="Courier New"/>
                <a:ea typeface="Courier New"/>
                <a:cs typeface="Courier New"/>
                <a:sym typeface="Courier New"/>
              </a:rPr>
            </a:br>
            <a:r>
              <a:rPr sz="2000">
                <a:latin typeface="Courier New"/>
                <a:ea typeface="Courier New"/>
                <a:cs typeface="Courier New"/>
                <a:sym typeface="Courier New"/>
              </a:rPr>
              <a:t>        open(None, 'r')</a:t>
            </a:r>
            <a:br>
              <a:rPr sz="2000">
                <a:latin typeface="Courier New"/>
                <a:ea typeface="Courier New"/>
                <a:cs typeface="Courier New"/>
                <a:sym typeface="Courier New"/>
              </a:rPr>
            </a:br>
            <a:br>
              <a:rPr sz="2000">
                <a:latin typeface="Courier New"/>
                <a:ea typeface="Courier New"/>
                <a:cs typeface="Courier New"/>
                <a:sym typeface="Courier New"/>
              </a:rPr>
            </a:br>
            <a:r>
              <a:t>as expected, but</a:t>
            </a:r>
            <a:br/>
            <a:br/>
            <a:r>
              <a:rPr>
                <a:latin typeface="Courier New"/>
                <a:ea typeface="Courier New"/>
                <a:cs typeface="Courier New"/>
                <a:sym typeface="Courier New"/>
              </a:rPr>
              <a:t>    </a:t>
            </a:r>
            <a:r>
              <a:rPr sz="2000">
                <a:latin typeface="Courier New"/>
                <a:ea typeface="Courier New"/>
                <a:cs typeface="Courier New"/>
                <a:sym typeface="Courier New"/>
              </a:rPr>
              <a:t>with raises(Exception):</a:t>
            </a:r>
            <a:br>
              <a:rPr sz="2000">
                <a:latin typeface="Courier New"/>
                <a:ea typeface="Courier New"/>
                <a:cs typeface="Courier New"/>
                <a:sym typeface="Courier New"/>
              </a:rPr>
            </a:br>
            <a:r>
              <a:rPr sz="2000">
                <a:latin typeface="Courier New"/>
                <a:ea typeface="Courier New"/>
                <a:cs typeface="Courier New"/>
                <a:sym typeface="Courier New"/>
              </a:rPr>
              <a:t>        open(None, 'r’)</a:t>
            </a:r>
            <a:br>
              <a:rPr sz="2000">
                <a:latin typeface="Courier New"/>
                <a:ea typeface="Courier New"/>
                <a:cs typeface="Courier New"/>
                <a:sym typeface="Courier New"/>
              </a:rPr>
            </a:br>
            <a:endParaRPr sz="2000">
              <a:latin typeface="Courier New"/>
              <a:ea typeface="Courier New"/>
              <a:cs typeface="Courier New"/>
              <a:sym typeface="Courier New"/>
            </a:endParaRPr>
          </a:p>
        </p:txBody>
      </p:sp>
      <p:sp>
        <p:nvSpPr>
          <p:cNvPr id="426"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427"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428" name="Rectangle 7"/>
          <p:cNvSpPr txBox="1"/>
          <p:nvPr/>
        </p:nvSpPr>
        <p:spPr>
          <a:xfrm>
            <a:off x="8301960" y="3039344"/>
            <a:ext cx="10644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0000"/>
                </a:solidFill>
                <a:latin typeface="Courier New"/>
                <a:ea typeface="Courier New"/>
                <a:cs typeface="Courier New"/>
                <a:sym typeface="Courier New"/>
              </a:defRPr>
            </a:lvl1pPr>
          </a:lstStyle>
          <a:p>
            <a:r>
              <a:t>=&gt; fail</a:t>
            </a:r>
          </a:p>
        </p:txBody>
      </p:sp>
      <p:sp>
        <p:nvSpPr>
          <p:cNvPr id="429" name="Rectangle 8"/>
          <p:cNvSpPr txBox="1"/>
          <p:nvPr/>
        </p:nvSpPr>
        <p:spPr>
          <a:xfrm>
            <a:off x="8301960" y="4221090"/>
            <a:ext cx="10644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0ECC00"/>
                </a:solidFill>
                <a:latin typeface="Courier New"/>
                <a:ea typeface="Courier New"/>
                <a:cs typeface="Courier New"/>
                <a:sym typeface="Courier New"/>
              </a:defRPr>
            </a:lvl1pPr>
          </a:lstStyle>
          <a:p>
            <a:r>
              <a:t>=&gt; pass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23" name="Title 1"/>
          <p:cNvSpPr txBox="1">
            <a:spLocks noGrp="1"/>
          </p:cNvSpPr>
          <p:nvPr>
            <p:ph type="title"/>
          </p:nvPr>
        </p:nvSpPr>
        <p:spPr>
          <a:xfrm>
            <a:off x="838200" y="365125"/>
            <a:ext cx="10515600" cy="903634"/>
          </a:xfrm>
          <a:prstGeom prst="rect">
            <a:avLst/>
          </a:prstGeom>
        </p:spPr>
        <p:txBody>
          <a:bodyPr/>
          <a:lstStyle/>
          <a:p>
            <a:r>
              <a:t>Outline</a:t>
            </a:r>
          </a:p>
        </p:txBody>
      </p:sp>
      <p:sp>
        <p:nvSpPr>
          <p:cNvPr id="124" name="Content Placeholder 2"/>
          <p:cNvSpPr txBox="1">
            <a:spLocks noGrp="1"/>
          </p:cNvSpPr>
          <p:nvPr>
            <p:ph type="body" idx="1"/>
          </p:nvPr>
        </p:nvSpPr>
        <p:spPr>
          <a:xfrm>
            <a:off x="838200" y="1412775"/>
            <a:ext cx="10515600" cy="4764189"/>
          </a:xfrm>
          <a:prstGeom prst="rect">
            <a:avLst/>
          </a:prstGeom>
        </p:spPr>
        <p:txBody>
          <a:bodyPr/>
          <a:lstStyle/>
          <a:p>
            <a:r>
              <a:t>The agile programming cycle</a:t>
            </a:r>
          </a:p>
          <a:p>
            <a:r>
              <a:t>Testing scientific code basics</a:t>
            </a:r>
          </a:p>
          <a:p>
            <a:r>
              <a:t>Testing patterns for scientific code</a:t>
            </a:r>
          </a:p>
          <a:p>
            <a:r>
              <a:t>Debugging</a:t>
            </a:r>
          </a:p>
          <a:p>
            <a:r>
              <a:t>Continuous Integration (?)</a:t>
            </a:r>
          </a:p>
        </p:txBody>
      </p:sp>
      <p:sp>
        <p:nvSpPr>
          <p:cNvPr id="125"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26"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29" name="Title 1"/>
          <p:cNvSpPr txBox="1">
            <a:spLocks noGrp="1"/>
          </p:cNvSpPr>
          <p:nvPr>
            <p:ph type="title"/>
          </p:nvPr>
        </p:nvSpPr>
        <p:spPr>
          <a:xfrm>
            <a:off x="838200" y="365125"/>
            <a:ext cx="10515600" cy="903634"/>
          </a:xfrm>
          <a:prstGeom prst="rect">
            <a:avLst/>
          </a:prstGeom>
        </p:spPr>
        <p:txBody>
          <a:bodyPr/>
          <a:lstStyle/>
          <a:p>
            <a:r>
              <a:t>Warm-up project</a:t>
            </a:r>
          </a:p>
        </p:txBody>
      </p:sp>
      <p:sp>
        <p:nvSpPr>
          <p:cNvPr id="130" name="Content Placeholder 2"/>
          <p:cNvSpPr txBox="1">
            <a:spLocks noGrp="1"/>
          </p:cNvSpPr>
          <p:nvPr>
            <p:ph type="body" idx="1"/>
          </p:nvPr>
        </p:nvSpPr>
        <p:spPr>
          <a:xfrm>
            <a:off x="838200" y="1412775"/>
            <a:ext cx="10802416" cy="4764189"/>
          </a:xfrm>
          <a:prstGeom prst="rect">
            <a:avLst/>
          </a:prstGeom>
        </p:spPr>
        <p:txBody>
          <a:bodyPr/>
          <a:lstStyle/>
          <a:p>
            <a:r>
              <a:rPr dirty="0"/>
              <a:t>Go to the directory called </a:t>
            </a:r>
            <a:r>
              <a:rPr sz="2400" dirty="0" err="1">
                <a:latin typeface="Consolas"/>
                <a:ea typeface="Consolas"/>
                <a:cs typeface="Consolas"/>
                <a:sym typeface="Consolas"/>
              </a:rPr>
              <a:t>hands_on</a:t>
            </a:r>
            <a:r>
              <a:rPr sz="2400" dirty="0">
                <a:latin typeface="Consolas"/>
                <a:ea typeface="Consolas"/>
                <a:cs typeface="Consolas"/>
                <a:sym typeface="Consolas"/>
              </a:rPr>
              <a:t>/</a:t>
            </a:r>
            <a:r>
              <a:rPr sz="2400" dirty="0" err="1">
                <a:latin typeface="Consolas"/>
                <a:ea typeface="Consolas"/>
                <a:cs typeface="Consolas"/>
                <a:sym typeface="Consolas"/>
              </a:rPr>
              <a:t>local_maxima</a:t>
            </a:r>
            <a:r>
              <a:rPr sz="2400" dirty="0">
                <a:latin typeface="Consolas"/>
                <a:ea typeface="Consolas"/>
                <a:cs typeface="Consolas"/>
                <a:sym typeface="Consolas"/>
              </a:rPr>
              <a:t> </a:t>
            </a:r>
          </a:p>
          <a:p>
            <a:r>
              <a:rPr dirty="0"/>
              <a:t>In the file called </a:t>
            </a:r>
            <a:r>
              <a:rPr sz="2400" dirty="0" err="1">
                <a:latin typeface="Consolas"/>
                <a:ea typeface="Consolas"/>
                <a:cs typeface="Consolas"/>
                <a:sym typeface="Consolas"/>
              </a:rPr>
              <a:t>local_maxima.py</a:t>
            </a:r>
            <a:r>
              <a:rPr dirty="0"/>
              <a:t>, write a function </a:t>
            </a:r>
            <a:r>
              <a:rPr sz="2400" dirty="0" err="1">
                <a:latin typeface="Consolas"/>
                <a:ea typeface="Consolas"/>
                <a:cs typeface="Consolas"/>
                <a:sym typeface="Consolas"/>
              </a:rPr>
              <a:t>find_maxima</a:t>
            </a:r>
            <a:r>
              <a:rPr sz="2400" dirty="0">
                <a:latin typeface="Consolas"/>
                <a:ea typeface="Consolas"/>
                <a:cs typeface="Consolas"/>
                <a:sym typeface="Consolas"/>
              </a:rPr>
              <a:t> </a:t>
            </a:r>
            <a:r>
              <a:rPr dirty="0"/>
              <a:t>that finds the indices of local maxima in a list of numbers</a:t>
            </a:r>
            <a:br>
              <a:rPr dirty="0"/>
            </a:br>
            <a:endParaRPr dirty="0"/>
          </a:p>
          <a:p>
            <a:pPr marL="0" indent="0">
              <a:buSzTx/>
              <a:buNone/>
              <a:defRPr sz="3200"/>
            </a:pPr>
            <a:br>
              <a:rPr dirty="0"/>
            </a:br>
            <a:endParaRPr dirty="0"/>
          </a:p>
        </p:txBody>
      </p:sp>
      <p:sp>
        <p:nvSpPr>
          <p:cNvPr id="131"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32"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grpSp>
        <p:nvGrpSpPr>
          <p:cNvPr id="136" name="Group 10"/>
          <p:cNvGrpSpPr/>
          <p:nvPr/>
        </p:nvGrpSpPr>
        <p:grpSpPr>
          <a:xfrm>
            <a:off x="911424" y="3067105"/>
            <a:ext cx="4208098" cy="3134064"/>
            <a:chOff x="0" y="0"/>
            <a:chExt cx="4208097" cy="3134063"/>
          </a:xfrm>
        </p:grpSpPr>
        <p:pic>
          <p:nvPicPr>
            <p:cNvPr id="133" name="Picture 9" descr="Picture 9"/>
            <p:cNvPicPr>
              <a:picLocks noChangeAspect="1"/>
            </p:cNvPicPr>
            <p:nvPr/>
          </p:nvPicPr>
          <p:blipFill>
            <a:blip r:embed="rId3"/>
            <a:stretch>
              <a:fillRect/>
            </a:stretch>
          </p:blipFill>
          <p:spPr>
            <a:xfrm>
              <a:off x="0" y="0"/>
              <a:ext cx="4208098" cy="3134064"/>
            </a:xfrm>
            <a:prstGeom prst="rect">
              <a:avLst/>
            </a:prstGeom>
            <a:ln w="12700" cap="flat">
              <a:noFill/>
              <a:miter lim="400000"/>
            </a:ln>
            <a:effectLst/>
          </p:spPr>
        </p:pic>
        <p:sp>
          <p:nvSpPr>
            <p:cNvPr id="134" name="Oval 4"/>
            <p:cNvSpPr/>
            <p:nvPr/>
          </p:nvSpPr>
          <p:spPr>
            <a:xfrm>
              <a:off x="1280527" y="2625837"/>
              <a:ext cx="348005" cy="348005"/>
            </a:xfrm>
            <a:prstGeom prst="ellipse">
              <a:avLst/>
            </a:prstGeom>
            <a:noFill/>
            <a:ln w="28575" cap="flat">
              <a:solidFill>
                <a:srgbClr val="FF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5" name="Oval 8"/>
            <p:cNvSpPr/>
            <p:nvPr/>
          </p:nvSpPr>
          <p:spPr>
            <a:xfrm>
              <a:off x="3069280" y="2625837"/>
              <a:ext cx="348005" cy="348005"/>
            </a:xfrm>
            <a:prstGeom prst="ellipse">
              <a:avLst/>
            </a:prstGeom>
            <a:noFill/>
            <a:ln w="28575" cap="flat">
              <a:solidFill>
                <a:srgbClr val="FF0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37" name="TextBox 11"/>
          <p:cNvSpPr txBox="1"/>
          <p:nvPr/>
        </p:nvSpPr>
        <p:spPr>
          <a:xfrm>
            <a:off x="5709671" y="3163970"/>
            <a:ext cx="6187772" cy="156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pPr>
            <a:r>
              <a:t>For example, </a:t>
            </a:r>
            <a:br/>
            <a:r>
              <a:rPr>
                <a:latin typeface="Consolas"/>
                <a:ea typeface="Consolas"/>
                <a:cs typeface="Consolas"/>
                <a:sym typeface="Consolas"/>
              </a:rPr>
              <a:t>find_maxima([1, 3, -2, 0, 2, 1]) </a:t>
            </a:r>
            <a:br>
              <a:rPr>
                <a:latin typeface="Consolas"/>
                <a:ea typeface="Consolas"/>
                <a:cs typeface="Consolas"/>
                <a:sym typeface="Consolas"/>
              </a:rPr>
            </a:br>
            <a:r>
              <a:t>should return</a:t>
            </a:r>
            <a:br/>
            <a:r>
              <a:rPr>
                <a:latin typeface="Consolas"/>
                <a:ea typeface="Consolas"/>
                <a:cs typeface="Consolas"/>
                <a:sym typeface="Consolas"/>
              </a:rPr>
              <a:t>[1, 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ooter Placeholder 6"/>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42" name="Title 1"/>
          <p:cNvSpPr txBox="1">
            <a:spLocks noGrp="1"/>
          </p:cNvSpPr>
          <p:nvPr>
            <p:ph type="title"/>
          </p:nvPr>
        </p:nvSpPr>
        <p:spPr>
          <a:xfrm>
            <a:off x="838200" y="365125"/>
            <a:ext cx="10515600" cy="903634"/>
          </a:xfrm>
          <a:prstGeom prst="rect">
            <a:avLst/>
          </a:prstGeom>
        </p:spPr>
        <p:txBody>
          <a:bodyPr/>
          <a:lstStyle/>
          <a:p>
            <a:r>
              <a:t>Warm-up project</a:t>
            </a:r>
          </a:p>
        </p:txBody>
      </p:sp>
      <p:sp>
        <p:nvSpPr>
          <p:cNvPr id="143" name="Content Placeholder 2"/>
          <p:cNvSpPr txBox="1">
            <a:spLocks noGrp="1"/>
          </p:cNvSpPr>
          <p:nvPr>
            <p:ph type="body" idx="1"/>
          </p:nvPr>
        </p:nvSpPr>
        <p:spPr>
          <a:xfrm>
            <a:off x="838200" y="1412775"/>
            <a:ext cx="10515600" cy="4764189"/>
          </a:xfrm>
          <a:prstGeom prst="rect">
            <a:avLst/>
          </a:prstGeom>
        </p:spPr>
        <p:txBody>
          <a:bodyPr/>
          <a:lstStyle/>
          <a:p>
            <a:r>
              <a:rPr dirty="0"/>
              <a:t>Write a function </a:t>
            </a:r>
            <a:r>
              <a:rPr dirty="0" err="1">
                <a:latin typeface="Consolas"/>
                <a:ea typeface="Consolas"/>
                <a:cs typeface="Consolas"/>
                <a:sym typeface="Consolas"/>
              </a:rPr>
              <a:t>find_maxima</a:t>
            </a:r>
            <a:r>
              <a:rPr dirty="0">
                <a:latin typeface="Consolas"/>
                <a:ea typeface="Consolas"/>
                <a:cs typeface="Consolas"/>
                <a:sym typeface="Consolas"/>
              </a:rPr>
              <a:t> </a:t>
            </a:r>
            <a:r>
              <a:rPr dirty="0"/>
              <a:t>that finds the indices of local maxima in a list of numbers</a:t>
            </a:r>
            <a:br>
              <a:rPr dirty="0"/>
            </a:br>
            <a:endParaRPr dirty="0"/>
          </a:p>
          <a:p>
            <a:r>
              <a:rPr dirty="0"/>
              <a:t>Check your solution with these inputs:</a:t>
            </a:r>
          </a:p>
          <a:p>
            <a:pPr marL="685800" lvl="1" indent="-228600">
              <a:spcBef>
                <a:spcPts val="500"/>
              </a:spcBef>
              <a:defRPr sz="2400"/>
            </a:pPr>
            <a:r>
              <a:rPr dirty="0"/>
              <a:t>Input: [1, 3, -2, 0, 2, 1] 		Expected result: [1, 4]</a:t>
            </a:r>
          </a:p>
          <a:p>
            <a:pPr marL="685800" lvl="1" indent="-228600">
              <a:spcBef>
                <a:spcPts val="500"/>
              </a:spcBef>
              <a:defRPr sz="2400"/>
            </a:pPr>
            <a:r>
              <a:rPr dirty="0"/>
              <a:t>Input: [4, 2, 1, 3, 1, 5]		Expected result: [0, 3, 5]</a:t>
            </a:r>
          </a:p>
          <a:p>
            <a:pPr marL="685800" lvl="1" indent="-228600">
              <a:spcBef>
                <a:spcPts val="500"/>
              </a:spcBef>
              <a:defRPr sz="2400"/>
            </a:pPr>
            <a:r>
              <a:rPr dirty="0"/>
              <a:t>Input: []				Expected result: []</a:t>
            </a:r>
          </a:p>
          <a:p>
            <a:pPr marL="685800" lvl="1" indent="-228600">
              <a:spcBef>
                <a:spcPts val="500"/>
              </a:spcBef>
              <a:defRPr sz="2400"/>
            </a:pPr>
            <a:r>
              <a:rPr dirty="0"/>
              <a:t>Input: [1, 2, 2, 1]			Expected result: [1] (or [2], or [1, 2])</a:t>
            </a:r>
          </a:p>
          <a:p>
            <a:pPr marL="685800" lvl="1" indent="-228600">
              <a:spcBef>
                <a:spcPts val="500"/>
              </a:spcBef>
              <a:defRPr sz="2400"/>
            </a:pPr>
            <a:r>
              <a:rPr dirty="0"/>
              <a:t>Input: [1, 2, 2, 3, 1]		Expected result: [3]</a:t>
            </a:r>
          </a:p>
        </p:txBody>
      </p:sp>
      <p:sp>
        <p:nvSpPr>
          <p:cNvPr id="144"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45"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ooter Placeholder 4"/>
          <p:cNvSpPr txBox="1"/>
          <p:nvPr/>
        </p:nvSpPr>
        <p:spPr>
          <a:xfrm>
            <a:off x="4084319" y="6356350"/>
            <a:ext cx="40233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spcBef>
                <a:spcPts val="600"/>
              </a:spcBef>
              <a:defRPr sz="1200">
                <a:solidFill>
                  <a:srgbClr val="FFFFFF"/>
                </a:solidFill>
              </a:defRPr>
            </a:lvl1pPr>
          </a:lstStyle>
          <a:p>
            <a:r>
              <a:t>Testing scientific code, v16.0</a:t>
            </a:r>
          </a:p>
        </p:txBody>
      </p:sp>
      <p:sp>
        <p:nvSpPr>
          <p:cNvPr id="148" name="Rectangle 6157"/>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149" name="Picture 2" descr="Picture 2"/>
          <p:cNvPicPr>
            <a:picLocks noChangeAspect="1"/>
          </p:cNvPicPr>
          <p:nvPr/>
        </p:nvPicPr>
        <p:blipFill>
          <a:blip r:embed="rId3">
            <a:alphaModFix amt="50000"/>
          </a:blip>
          <a:stretch>
            <a:fillRect/>
          </a:stretch>
        </p:blipFill>
        <p:spPr>
          <a:xfrm>
            <a:off x="19" y="1"/>
            <a:ext cx="12191981" cy="6858000"/>
          </a:xfrm>
          <a:prstGeom prst="rect">
            <a:avLst/>
          </a:prstGeom>
          <a:ln w="12700">
            <a:miter lim="400000"/>
          </a:ln>
        </p:spPr>
      </p:pic>
      <p:sp>
        <p:nvSpPr>
          <p:cNvPr id="150" name="Date Placeholder 1"/>
          <p:cNvSpPr txBox="1"/>
          <p:nvPr/>
        </p:nvSpPr>
        <p:spPr>
          <a:xfrm>
            <a:off x="883919" y="6356350"/>
            <a:ext cx="2651762"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spcBef>
                <a:spcPts val="600"/>
              </a:spcBef>
              <a:defRPr sz="1200">
                <a:solidFill>
                  <a:srgbClr val="FFFFFF"/>
                </a:solidFill>
              </a:defRPr>
            </a:lvl1pPr>
          </a:lstStyle>
          <a:p>
            <a:r>
              <a:t>August 2023, CC BY-SA 4.0</a:t>
            </a:r>
          </a:p>
        </p:txBody>
      </p:sp>
      <p:sp>
        <p:nvSpPr>
          <p:cNvPr id="151" name="Slide Number Placeholder 2"/>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defTabSz="914400">
              <a:spcBef>
                <a:spcPts val="600"/>
              </a:spcBef>
            </a:lvl1pPr>
          </a:lstStyle>
          <a:p>
            <a:fld id="{86CB4B4D-7CA3-9044-876B-883B54F8677D}" type="slidenum">
              <a:t>7</a:t>
            </a:fld>
            <a:endParaRPr/>
          </a:p>
        </p:txBody>
      </p:sp>
      <p:sp>
        <p:nvSpPr>
          <p:cNvPr id="152" name="TextBox 3"/>
          <p:cNvSpPr txBox="1"/>
          <p:nvPr/>
        </p:nvSpPr>
        <p:spPr>
          <a:xfrm>
            <a:off x="1569719" y="1122361"/>
            <a:ext cx="9052562" cy="12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914400">
              <a:lnSpc>
                <a:spcPct val="90000"/>
              </a:lnSpc>
              <a:spcBef>
                <a:spcPts val="600"/>
              </a:spcBef>
              <a:defRPr sz="6000">
                <a:solidFill>
                  <a:srgbClr val="FFFFFF"/>
                </a:solidFill>
                <a:latin typeface="Calibri Light"/>
                <a:ea typeface="Calibri Light"/>
                <a:cs typeface="Calibri Light"/>
                <a:sym typeface="Calibri Light"/>
              </a:defRPr>
            </a:lvl1pPr>
          </a:lstStyle>
          <a:p>
            <a:r>
              <a:t>The agile programming cycle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Footer Placeholder 2"/>
          <p:cNvSpPr txBox="1"/>
          <p:nvPr/>
        </p:nvSpPr>
        <p:spPr>
          <a:xfrm>
            <a:off x="4084319" y="6414760"/>
            <a:ext cx="40233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Testing scientific code, v16.0</a:t>
            </a:r>
          </a:p>
        </p:txBody>
      </p:sp>
      <p:sp>
        <p:nvSpPr>
          <p:cNvPr id="157" name="Rectangle 2"/>
          <p:cNvSpPr txBox="1">
            <a:spLocks noGrp="1"/>
          </p:cNvSpPr>
          <p:nvPr>
            <p:ph type="title"/>
          </p:nvPr>
        </p:nvSpPr>
        <p:spPr>
          <a:xfrm>
            <a:off x="838200" y="365125"/>
            <a:ext cx="10515600" cy="903634"/>
          </a:xfrm>
          <a:prstGeom prst="rect">
            <a:avLst/>
          </a:prstGeom>
        </p:spPr>
        <p:txBody>
          <a:bodyPr/>
          <a:lstStyle/>
          <a:p>
            <a:r>
              <a:t>The agile development cycle</a:t>
            </a:r>
          </a:p>
        </p:txBody>
      </p:sp>
      <p:sp>
        <p:nvSpPr>
          <p:cNvPr id="158" name="Date Placeholder 1"/>
          <p:cNvSpPr txBox="1"/>
          <p:nvPr/>
        </p:nvSpPr>
        <p:spPr>
          <a:xfrm>
            <a:off x="883919" y="6414760"/>
            <a:ext cx="26517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88888"/>
                </a:solidFill>
              </a:defRPr>
            </a:lvl1pPr>
          </a:lstStyle>
          <a:p>
            <a:r>
              <a:t>August 2023, CC BY-SA 4.0</a:t>
            </a:r>
          </a:p>
        </p:txBody>
      </p:sp>
      <p:sp>
        <p:nvSpPr>
          <p:cNvPr id="159"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grpSp>
        <p:nvGrpSpPr>
          <p:cNvPr id="181" name="Group 6"/>
          <p:cNvGrpSpPr/>
          <p:nvPr/>
        </p:nvGrpSpPr>
        <p:grpSpPr>
          <a:xfrm>
            <a:off x="1919536" y="1298321"/>
            <a:ext cx="4680527" cy="4823951"/>
            <a:chOff x="0" y="0"/>
            <a:chExt cx="4680526" cy="4823950"/>
          </a:xfrm>
        </p:grpSpPr>
        <p:grpSp>
          <p:nvGrpSpPr>
            <p:cNvPr id="179" name="Diagram 16"/>
            <p:cNvGrpSpPr/>
            <p:nvPr/>
          </p:nvGrpSpPr>
          <p:grpSpPr>
            <a:xfrm>
              <a:off x="829242" y="0"/>
              <a:ext cx="3851285" cy="4823951"/>
              <a:chOff x="0" y="0"/>
              <a:chExt cx="3851284" cy="4823950"/>
            </a:xfrm>
          </p:grpSpPr>
          <p:grpSp>
            <p:nvGrpSpPr>
              <p:cNvPr id="162" name="Group"/>
              <p:cNvGrpSpPr/>
              <p:nvPr/>
            </p:nvGrpSpPr>
            <p:grpSpPr>
              <a:xfrm>
                <a:off x="34855" y="0"/>
                <a:ext cx="3781573" cy="682930"/>
                <a:chOff x="0" y="0"/>
                <a:chExt cx="3781571" cy="682929"/>
              </a:xfrm>
            </p:grpSpPr>
            <p:sp>
              <p:nvSpPr>
                <p:cNvPr id="160" name="Rounded Rectangle"/>
                <p:cNvSpPr/>
                <p:nvPr/>
              </p:nvSpPr>
              <p:spPr>
                <a:xfrm>
                  <a:off x="0" y="0"/>
                  <a:ext cx="3781572" cy="682930"/>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61" name="Pick your next feature"/>
                <p:cNvSpPr txBox="1"/>
                <p:nvPr/>
              </p:nvSpPr>
              <p:spPr>
                <a:xfrm>
                  <a:off x="20002" y="99509"/>
                  <a:ext cx="3741568" cy="483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defTabSz="1066800">
                    <a:lnSpc>
                      <a:spcPct val="90000"/>
                    </a:lnSpc>
                    <a:spcBef>
                      <a:spcPts val="1000"/>
                    </a:spcBef>
                    <a:defRPr sz="2400"/>
                  </a:lvl1pPr>
                </a:lstStyle>
                <a:p>
                  <a:r>
                    <a:t>Pick your next feature</a:t>
                  </a:r>
                </a:p>
              </p:txBody>
            </p:sp>
          </p:grpSp>
          <p:sp>
            <p:nvSpPr>
              <p:cNvPr id="163"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grpSp>
            <p:nvGrpSpPr>
              <p:cNvPr id="166" name="Group"/>
              <p:cNvGrpSpPr/>
              <p:nvPr/>
            </p:nvGrpSpPr>
            <p:grpSpPr>
              <a:xfrm>
                <a:off x="0" y="980949"/>
                <a:ext cx="3851285" cy="769820"/>
                <a:chOff x="0" y="0"/>
                <a:chExt cx="3851284" cy="769818"/>
              </a:xfrm>
            </p:grpSpPr>
            <p:sp>
              <p:nvSpPr>
                <p:cNvPr id="164" name="Rounded Rectangle"/>
                <p:cNvSpPr/>
                <p:nvPr/>
              </p:nvSpPr>
              <p:spPr>
                <a:xfrm>
                  <a:off x="0" y="43444"/>
                  <a:ext cx="3851285"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endParaRPr/>
                </a:p>
              </p:txBody>
            </p:sp>
            <p:sp>
              <p:nvSpPr>
                <p:cNvPr id="165" name="Write tests  to check that feature works"/>
                <p:cNvSpPr txBox="1"/>
                <p:nvPr/>
              </p:nvSpPr>
              <p:spPr>
                <a:xfrm>
                  <a:off x="20001" y="0"/>
                  <a:ext cx="3811282"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Write tests </a:t>
                  </a:r>
                  <a:br/>
                  <a:r>
                    <a:rPr sz="2000"/>
                    <a:t>to check that feature works </a:t>
                  </a:r>
                </a:p>
              </p:txBody>
            </p:sp>
          </p:grpSp>
          <p:sp>
            <p:nvSpPr>
              <p:cNvPr id="167"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0" name="Group"/>
              <p:cNvGrpSpPr/>
              <p:nvPr/>
            </p:nvGrpSpPr>
            <p:grpSpPr>
              <a:xfrm>
                <a:off x="15201" y="2005343"/>
                <a:ext cx="3820882" cy="769820"/>
                <a:chOff x="0" y="0"/>
                <a:chExt cx="3820880" cy="769818"/>
              </a:xfrm>
            </p:grpSpPr>
            <p:sp>
              <p:nvSpPr>
                <p:cNvPr id="168"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69" name="Write simplest code  that makes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Write simplest code </a:t>
                  </a:r>
                  <a:br/>
                  <a:r>
                    <a:rPr sz="2000"/>
                    <a:t>that makes tests pass</a:t>
                  </a:r>
                </a:p>
              </p:txBody>
            </p:sp>
          </p:grpSp>
          <p:sp>
            <p:nvSpPr>
              <p:cNvPr id="171"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4" name="Group"/>
              <p:cNvGrpSpPr/>
              <p:nvPr/>
            </p:nvGrpSpPr>
            <p:grpSpPr>
              <a:xfrm>
                <a:off x="15201" y="3029737"/>
                <a:ext cx="3820882" cy="769820"/>
                <a:chOff x="0" y="0"/>
                <a:chExt cx="3820880" cy="769818"/>
              </a:xfrm>
            </p:grpSpPr>
            <p:sp>
              <p:nvSpPr>
                <p:cNvPr id="172"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73" name="Run tests and debug  until all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Run tests and debug </a:t>
                  </a:r>
                  <a:br/>
                  <a:r>
                    <a:rPr sz="2000"/>
                    <a:t>until </a:t>
                  </a:r>
                  <a:r>
                    <a:rPr sz="2000" i="1"/>
                    <a:t>all</a:t>
                  </a:r>
                  <a:r>
                    <a:rPr sz="2000"/>
                    <a:t> tests pass</a:t>
                  </a:r>
                </a:p>
              </p:txBody>
            </p:sp>
          </p:grpSp>
          <p:sp>
            <p:nvSpPr>
              <p:cNvPr id="175"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178" name="Group"/>
              <p:cNvGrpSpPr/>
              <p:nvPr/>
            </p:nvGrpSpPr>
            <p:grpSpPr>
              <a:xfrm>
                <a:off x="15201" y="4054132"/>
                <a:ext cx="3820882" cy="769819"/>
                <a:chOff x="0" y="0"/>
                <a:chExt cx="3820880" cy="769818"/>
              </a:xfrm>
            </p:grpSpPr>
            <p:sp>
              <p:nvSpPr>
                <p:cNvPr id="176"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77" name="Refactor and optimize  only if necessary"/>
                <p:cNvSpPr txBox="1"/>
                <p:nvPr/>
              </p:nvSpPr>
              <p:spPr>
                <a:xfrm>
                  <a:off x="20001" y="0"/>
                  <a:ext cx="3780878" cy="769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ctr" defTabSz="1066800">
                    <a:lnSpc>
                      <a:spcPct val="90000"/>
                    </a:lnSpc>
                    <a:spcBef>
                      <a:spcPts val="1000"/>
                    </a:spcBef>
                    <a:defRPr sz="2400"/>
                  </a:pPr>
                  <a:r>
                    <a:t>Refactor and optimize </a:t>
                  </a:r>
                  <a:br/>
                  <a:r>
                    <a:rPr sz="2000"/>
                    <a:t>only if necessary</a:t>
                  </a:r>
                </a:p>
              </p:txBody>
            </p:sp>
          </p:grpSp>
        </p:grpSp>
        <p:sp>
          <p:nvSpPr>
            <p:cNvPr id="180"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182"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183"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Tree>
    <p:extLst>
      <p:ext uri="{BB962C8B-B14F-4D97-AF65-F5344CB8AC3E}">
        <p14:creationId xmlns:p14="http://schemas.microsoft.com/office/powerpoint/2010/main" val="39934060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ooter Placeholder 2"/>
          <p:cNvSpPr txBox="1"/>
          <p:nvPr/>
        </p:nvSpPr>
        <p:spPr>
          <a:xfrm>
            <a:off x="4084319" y="6414760"/>
            <a:ext cx="40233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Testing scientific code, v16.0</a:t>
            </a:r>
          </a:p>
        </p:txBody>
      </p:sp>
      <p:sp>
        <p:nvSpPr>
          <p:cNvPr id="188" name="Rectangle 2"/>
          <p:cNvSpPr txBox="1">
            <a:spLocks noGrp="1"/>
          </p:cNvSpPr>
          <p:nvPr>
            <p:ph type="title"/>
          </p:nvPr>
        </p:nvSpPr>
        <p:spPr>
          <a:xfrm>
            <a:off x="838200" y="365125"/>
            <a:ext cx="10515600" cy="903634"/>
          </a:xfrm>
          <a:prstGeom prst="rect">
            <a:avLst/>
          </a:prstGeom>
        </p:spPr>
        <p:txBody>
          <a:bodyPr/>
          <a:lstStyle/>
          <a:p>
            <a:r>
              <a:t>Python tools for agile development</a:t>
            </a:r>
          </a:p>
        </p:txBody>
      </p:sp>
      <p:sp>
        <p:nvSpPr>
          <p:cNvPr id="189"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August 2023, CC BY-SA 4.0</a:t>
            </a:r>
          </a:p>
        </p:txBody>
      </p:sp>
      <p:sp>
        <p:nvSpPr>
          <p:cNvPr id="190"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91" name="TextBox 10"/>
          <p:cNvSpPr txBox="1"/>
          <p:nvPr/>
        </p:nvSpPr>
        <p:spPr>
          <a:xfrm>
            <a:off x="7581880" y="2420890"/>
            <a:ext cx="1778537"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Consolas"/>
                <a:ea typeface="Consolas"/>
                <a:cs typeface="Consolas"/>
                <a:sym typeface="Consolas"/>
              </a:defRPr>
            </a:lvl1pPr>
          </a:lstStyle>
          <a:p>
            <a:r>
              <a:t>pytest</a:t>
            </a:r>
          </a:p>
        </p:txBody>
      </p:sp>
      <p:sp>
        <p:nvSpPr>
          <p:cNvPr id="192" name="TextBox 11"/>
          <p:cNvSpPr txBox="1"/>
          <p:nvPr/>
        </p:nvSpPr>
        <p:spPr>
          <a:xfrm>
            <a:off x="7581880" y="4509122"/>
            <a:ext cx="2147705"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Consolas"/>
                <a:ea typeface="Consolas"/>
                <a:cs typeface="Consolas"/>
                <a:sym typeface="Consolas"/>
              </a:defRPr>
            </a:lvl1pPr>
          </a:lstStyle>
          <a:p>
            <a:r>
              <a:t>pdb</a:t>
            </a:r>
          </a:p>
        </p:txBody>
      </p:sp>
      <p:sp>
        <p:nvSpPr>
          <p:cNvPr id="193" name="TextBox 12"/>
          <p:cNvSpPr txBox="1"/>
          <p:nvPr/>
        </p:nvSpPr>
        <p:spPr>
          <a:xfrm>
            <a:off x="7581880" y="5175486"/>
            <a:ext cx="2644865" cy="1043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100">
                <a:latin typeface="Consolas"/>
                <a:ea typeface="Consolas"/>
                <a:cs typeface="Consolas"/>
                <a:sym typeface="Consolas"/>
              </a:defRPr>
            </a:pPr>
            <a:r>
              <a:t>timeit</a:t>
            </a:r>
          </a:p>
          <a:p>
            <a:pPr>
              <a:defRPr sz="2100">
                <a:latin typeface="Consolas"/>
                <a:ea typeface="Consolas"/>
                <a:cs typeface="Consolas"/>
                <a:sym typeface="Consolas"/>
              </a:defRPr>
            </a:pPr>
            <a:r>
              <a:t>cProfile</a:t>
            </a:r>
          </a:p>
          <a:p>
            <a:pPr>
              <a:defRPr sz="2100">
                <a:latin typeface="Consolas"/>
                <a:ea typeface="Consolas"/>
                <a:cs typeface="Consolas"/>
                <a:sym typeface="Consolas"/>
              </a:defRPr>
            </a:pPr>
            <a:r>
              <a:t>line_profiler</a:t>
            </a:r>
          </a:p>
        </p:txBody>
      </p:sp>
      <p:grpSp>
        <p:nvGrpSpPr>
          <p:cNvPr id="215" name="Group 6"/>
          <p:cNvGrpSpPr/>
          <p:nvPr/>
        </p:nvGrpSpPr>
        <p:grpSpPr>
          <a:xfrm>
            <a:off x="1919536" y="1298321"/>
            <a:ext cx="4680527" cy="4823951"/>
            <a:chOff x="0" y="0"/>
            <a:chExt cx="4680526" cy="4823950"/>
          </a:xfrm>
        </p:grpSpPr>
        <p:grpSp>
          <p:nvGrpSpPr>
            <p:cNvPr id="213" name="Diagram 16"/>
            <p:cNvGrpSpPr/>
            <p:nvPr/>
          </p:nvGrpSpPr>
          <p:grpSpPr>
            <a:xfrm>
              <a:off x="829242" y="0"/>
              <a:ext cx="3851285" cy="4823951"/>
              <a:chOff x="0" y="0"/>
              <a:chExt cx="3851284" cy="4823950"/>
            </a:xfrm>
          </p:grpSpPr>
          <p:grpSp>
            <p:nvGrpSpPr>
              <p:cNvPr id="196" name="Group"/>
              <p:cNvGrpSpPr/>
              <p:nvPr/>
            </p:nvGrpSpPr>
            <p:grpSpPr>
              <a:xfrm>
                <a:off x="34855" y="0"/>
                <a:ext cx="3781573" cy="682930"/>
                <a:chOff x="0" y="0"/>
                <a:chExt cx="3781571" cy="682929"/>
              </a:xfrm>
            </p:grpSpPr>
            <p:sp>
              <p:nvSpPr>
                <p:cNvPr id="194" name="Rounded Rectangle"/>
                <p:cNvSpPr/>
                <p:nvPr/>
              </p:nvSpPr>
              <p:spPr>
                <a:xfrm>
                  <a:off x="0" y="0"/>
                  <a:ext cx="3781572" cy="682930"/>
                </a:xfrm>
                <a:prstGeom prst="roundRect">
                  <a:avLst>
                    <a:gd name="adj" fmla="val 1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195" name="Pick your next feature"/>
                <p:cNvSpPr txBox="1"/>
                <p:nvPr/>
              </p:nvSpPr>
              <p:spPr>
                <a:xfrm>
                  <a:off x="20002" y="99509"/>
                  <a:ext cx="3741568" cy="483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defTabSz="1066800">
                    <a:lnSpc>
                      <a:spcPct val="90000"/>
                    </a:lnSpc>
                    <a:spcBef>
                      <a:spcPts val="1000"/>
                    </a:spcBef>
                    <a:defRPr sz="2400"/>
                  </a:lvl1pPr>
                </a:lstStyle>
                <a:p>
                  <a:r>
                    <a:t>Pick your next feature</a:t>
                  </a:r>
                </a:p>
              </p:txBody>
            </p:sp>
          </p:grpSp>
          <p:sp>
            <p:nvSpPr>
              <p:cNvPr id="197" name="Arrow"/>
              <p:cNvSpPr/>
              <p:nvPr/>
            </p:nvSpPr>
            <p:spPr>
              <a:xfrm rot="5400000">
                <a:off x="1797593" y="700003"/>
                <a:ext cx="256099" cy="307319"/>
              </a:xfrm>
              <a:prstGeom prst="rightArrow">
                <a:avLst>
                  <a:gd name="adj1" fmla="val 60000"/>
                  <a:gd name="adj2" fmla="val 50000"/>
                </a:avLst>
              </a:prstGeom>
              <a:solidFill>
                <a:srgbClr val="FFFFFF"/>
              </a:solidFill>
              <a:ln w="38100" cap="flat">
                <a:solidFill>
                  <a:srgbClr val="FF0000"/>
                </a:solidFill>
                <a:prstDash val="solid"/>
                <a:round/>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endParaRPr/>
              </a:p>
            </p:txBody>
          </p:sp>
          <p:grpSp>
            <p:nvGrpSpPr>
              <p:cNvPr id="200" name="Group"/>
              <p:cNvGrpSpPr/>
              <p:nvPr/>
            </p:nvGrpSpPr>
            <p:grpSpPr>
              <a:xfrm>
                <a:off x="0" y="980949"/>
                <a:ext cx="3851285" cy="769820"/>
                <a:chOff x="0" y="0"/>
                <a:chExt cx="3851284" cy="769818"/>
              </a:xfrm>
            </p:grpSpPr>
            <p:sp>
              <p:nvSpPr>
                <p:cNvPr id="198" name="Rounded Rectangle"/>
                <p:cNvSpPr/>
                <p:nvPr/>
              </p:nvSpPr>
              <p:spPr>
                <a:xfrm>
                  <a:off x="0" y="43444"/>
                  <a:ext cx="3851285"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sz="2400"/>
                  </a:pPr>
                  <a:endParaRPr/>
                </a:p>
              </p:txBody>
            </p:sp>
            <p:sp>
              <p:nvSpPr>
                <p:cNvPr id="199" name="Write tests  to check that feature works"/>
                <p:cNvSpPr txBox="1"/>
                <p:nvPr/>
              </p:nvSpPr>
              <p:spPr>
                <a:xfrm>
                  <a:off x="20001" y="0"/>
                  <a:ext cx="3811282"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tests </a:t>
                  </a:r>
                  <a:br/>
                  <a:r>
                    <a:rPr sz="2000"/>
                    <a:t>to check that feature works </a:t>
                  </a:r>
                </a:p>
              </p:txBody>
            </p:sp>
          </p:grpSp>
          <p:sp>
            <p:nvSpPr>
              <p:cNvPr id="201" name="Arrow"/>
              <p:cNvSpPr/>
              <p:nvPr/>
            </p:nvSpPr>
            <p:spPr>
              <a:xfrm rot="5400000">
                <a:off x="1797593" y="1724397"/>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04" name="Group"/>
              <p:cNvGrpSpPr/>
              <p:nvPr/>
            </p:nvGrpSpPr>
            <p:grpSpPr>
              <a:xfrm>
                <a:off x="15201" y="2005343"/>
                <a:ext cx="3820882" cy="769820"/>
                <a:chOff x="0" y="0"/>
                <a:chExt cx="3820880" cy="769818"/>
              </a:xfrm>
            </p:grpSpPr>
            <p:sp>
              <p:nvSpPr>
                <p:cNvPr id="202"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03" name="Write simplest code  that makes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Write simplest code </a:t>
                  </a:r>
                  <a:br/>
                  <a:r>
                    <a:rPr sz="2000"/>
                    <a:t>that makes tests pass</a:t>
                  </a:r>
                </a:p>
              </p:txBody>
            </p:sp>
          </p:grpSp>
          <p:sp>
            <p:nvSpPr>
              <p:cNvPr id="205" name="Arrow"/>
              <p:cNvSpPr/>
              <p:nvPr/>
            </p:nvSpPr>
            <p:spPr>
              <a:xfrm rot="5400000">
                <a:off x="1797593" y="2748791"/>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08" name="Group"/>
              <p:cNvGrpSpPr/>
              <p:nvPr/>
            </p:nvGrpSpPr>
            <p:grpSpPr>
              <a:xfrm>
                <a:off x="15201" y="3029737"/>
                <a:ext cx="3820882" cy="769820"/>
                <a:chOff x="0" y="0"/>
                <a:chExt cx="3820880" cy="769818"/>
              </a:xfrm>
            </p:grpSpPr>
            <p:sp>
              <p:nvSpPr>
                <p:cNvPr id="206"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07" name="Run tests and debug  until all tests pass"/>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Run tests and debug </a:t>
                  </a:r>
                  <a:br/>
                  <a:r>
                    <a:rPr sz="2000"/>
                    <a:t>until </a:t>
                  </a:r>
                  <a:r>
                    <a:rPr sz="2000" i="1"/>
                    <a:t>all</a:t>
                  </a:r>
                  <a:r>
                    <a:rPr sz="2000"/>
                    <a:t> tests pass</a:t>
                  </a:r>
                </a:p>
              </p:txBody>
            </p:sp>
          </p:grpSp>
          <p:sp>
            <p:nvSpPr>
              <p:cNvPr id="209" name="Arrow"/>
              <p:cNvSpPr/>
              <p:nvPr/>
            </p:nvSpPr>
            <p:spPr>
              <a:xfrm rot="5400000">
                <a:off x="1797593" y="3773185"/>
                <a:ext cx="256099" cy="307319"/>
              </a:xfrm>
              <a:prstGeom prst="rightArrow">
                <a:avLst>
                  <a:gd name="adj1" fmla="val 60000"/>
                  <a:gd name="adj2" fmla="val 5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grpSp>
            <p:nvGrpSpPr>
              <p:cNvPr id="212" name="Group"/>
              <p:cNvGrpSpPr/>
              <p:nvPr/>
            </p:nvGrpSpPr>
            <p:grpSpPr>
              <a:xfrm>
                <a:off x="15201" y="4054132"/>
                <a:ext cx="3820882" cy="769819"/>
                <a:chOff x="0" y="0"/>
                <a:chExt cx="3820880" cy="769818"/>
              </a:xfrm>
            </p:grpSpPr>
            <p:sp>
              <p:nvSpPr>
                <p:cNvPr id="210" name="Rounded Rectangle"/>
                <p:cNvSpPr/>
                <p:nvPr/>
              </p:nvSpPr>
              <p:spPr>
                <a:xfrm>
                  <a:off x="0" y="43444"/>
                  <a:ext cx="3820881" cy="682930"/>
                </a:xfrm>
                <a:prstGeom prst="roundRect">
                  <a:avLst>
                    <a:gd name="adj" fmla="val 10000"/>
                  </a:avLst>
                </a:prstGeom>
                <a:solidFill>
                  <a:srgbClr val="FFFFFF"/>
                </a:solidFill>
                <a:ln w="38100" cap="flat">
                  <a:solidFill>
                    <a:srgbClr val="0ECC0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endParaRPr/>
                </a:p>
              </p:txBody>
            </p:sp>
            <p:sp>
              <p:nvSpPr>
                <p:cNvPr id="211" name="Refactor and optimize  only if necessary"/>
                <p:cNvSpPr txBox="1"/>
                <p:nvPr/>
              </p:nvSpPr>
              <p:spPr>
                <a:xfrm>
                  <a:off x="20001" y="0"/>
                  <a:ext cx="3780878" cy="769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ctr" defTabSz="1066800">
                    <a:lnSpc>
                      <a:spcPct val="90000"/>
                    </a:lnSpc>
                    <a:spcBef>
                      <a:spcPts val="1000"/>
                    </a:spcBef>
                    <a:defRPr sz="2400"/>
                  </a:pPr>
                  <a:r>
                    <a:t>Refactor and optimize </a:t>
                  </a:r>
                  <a:br/>
                  <a:r>
                    <a:rPr sz="2000"/>
                    <a:t>only if necessary</a:t>
                  </a:r>
                </a:p>
              </p:txBody>
            </p:sp>
          </p:grpSp>
        </p:grpSp>
        <p:sp>
          <p:nvSpPr>
            <p:cNvPr id="214" name="U-Turn Arrow 17"/>
            <p:cNvSpPr/>
            <p:nvPr/>
          </p:nvSpPr>
          <p:spPr>
            <a:xfrm rot="16200000">
              <a:off x="-1800201" y="1914656"/>
              <a:ext cx="4392490" cy="792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763" y="0"/>
                    <a:pt x="1704" y="0"/>
                  </a:cubicBezTo>
                  <a:lnTo>
                    <a:pt x="19438" y="0"/>
                  </a:lnTo>
                  <a:cubicBezTo>
                    <a:pt x="20379" y="0"/>
                    <a:pt x="21142" y="4231"/>
                    <a:pt x="21142" y="9450"/>
                  </a:cubicBezTo>
                  <a:lnTo>
                    <a:pt x="21142" y="16200"/>
                  </a:lnTo>
                  <a:lnTo>
                    <a:pt x="21600" y="16200"/>
                  </a:lnTo>
                  <a:lnTo>
                    <a:pt x="20655" y="21600"/>
                  </a:lnTo>
                  <a:lnTo>
                    <a:pt x="19710" y="16200"/>
                  </a:lnTo>
                  <a:lnTo>
                    <a:pt x="20168" y="16200"/>
                  </a:lnTo>
                  <a:lnTo>
                    <a:pt x="20168" y="9450"/>
                  </a:lnTo>
                  <a:cubicBezTo>
                    <a:pt x="20168" y="7213"/>
                    <a:pt x="19841" y="5400"/>
                    <a:pt x="19438" y="5400"/>
                  </a:cubicBezTo>
                  <a:lnTo>
                    <a:pt x="1704" y="5400"/>
                  </a:lnTo>
                  <a:cubicBezTo>
                    <a:pt x="1301" y="5400"/>
                    <a:pt x="974" y="7213"/>
                    <a:pt x="974" y="9450"/>
                  </a:cubicBezTo>
                  <a:lnTo>
                    <a:pt x="974" y="21600"/>
                  </a:lnTo>
                  <a:close/>
                </a:path>
              </a:pathLst>
            </a:custGeom>
            <a:solidFill>
              <a:srgbClr val="FFFFFF"/>
            </a:solidFill>
            <a:ln w="38100" cap="flat">
              <a:solidFill>
                <a:srgbClr val="FF0000"/>
              </a:solidFill>
              <a:prstDash val="solid"/>
              <a:miter lim="800000"/>
            </a:ln>
            <a:effectLst/>
          </p:spPr>
          <p:txBody>
            <a:bodyPr wrap="square" lIns="45719" tIns="45719" rIns="45719" bIns="45719" numCol="1" anchor="ctr">
              <a:noAutofit/>
            </a:bodyPr>
            <a:lstStyle/>
            <a:p>
              <a:pPr algn="ctr">
                <a:defRPr sz="2800"/>
              </a:pPr>
              <a:endParaRPr/>
            </a:p>
          </p:txBody>
        </p:sp>
      </p:grpSp>
      <p:sp>
        <p:nvSpPr>
          <p:cNvPr id="216" name="U-Turn Arrow 18"/>
          <p:cNvSpPr/>
          <p:nvPr/>
        </p:nvSpPr>
        <p:spPr>
          <a:xfrm rot="16200000" flipV="1">
            <a:off x="6312024" y="4869160"/>
            <a:ext cx="1296145" cy="5760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7"/>
                </a:lnTo>
                <a:cubicBezTo>
                  <a:pt x="0" y="5810"/>
                  <a:pt x="2582" y="0"/>
                  <a:pt x="5768" y="0"/>
                </a:cubicBezTo>
                <a:lnTo>
                  <a:pt x="14894" y="0"/>
                </a:lnTo>
                <a:cubicBezTo>
                  <a:pt x="18079" y="0"/>
                  <a:pt x="20661" y="5810"/>
                  <a:pt x="20661" y="12977"/>
                </a:cubicBezTo>
                <a:lnTo>
                  <a:pt x="20661" y="15080"/>
                </a:lnTo>
                <a:lnTo>
                  <a:pt x="21600" y="15080"/>
                </a:lnTo>
                <a:lnTo>
                  <a:pt x="19200" y="21600"/>
                </a:lnTo>
                <a:lnTo>
                  <a:pt x="16800" y="15080"/>
                </a:lnTo>
                <a:lnTo>
                  <a:pt x="17739" y="15080"/>
                </a:lnTo>
                <a:lnTo>
                  <a:pt x="17739" y="12977"/>
                </a:lnTo>
                <a:cubicBezTo>
                  <a:pt x="17739" y="9442"/>
                  <a:pt x="16465" y="6576"/>
                  <a:pt x="14894" y="6576"/>
                </a:cubicBezTo>
                <a:lnTo>
                  <a:pt x="5768" y="6576"/>
                </a:lnTo>
                <a:cubicBezTo>
                  <a:pt x="4196" y="6576"/>
                  <a:pt x="2923" y="9442"/>
                  <a:pt x="2923" y="12977"/>
                </a:cubicBezTo>
                <a:lnTo>
                  <a:pt x="2923" y="21600"/>
                </a:lnTo>
                <a:close/>
              </a:path>
            </a:pathLst>
          </a:custGeom>
          <a:solidFill>
            <a:srgbClr val="FFFFFF"/>
          </a:solidFill>
          <a:ln w="38100">
            <a:solidFill>
              <a:srgbClr val="0ECC00"/>
            </a:solidFill>
            <a:miter/>
          </a:ln>
        </p:spPr>
        <p:txBody>
          <a:bodyPr lIns="45719" rIns="45719" anchor="ctr"/>
          <a:lstStyle/>
          <a:p>
            <a:pPr algn="ctr">
              <a:defRPr sz="2800"/>
            </a:pPr>
            <a:endParaRPr/>
          </a:p>
        </p:txBody>
      </p:sp>
      <p:pic>
        <p:nvPicPr>
          <p:cNvPr id="217" name="Picture 6" descr="Picture 6"/>
          <p:cNvPicPr>
            <a:picLocks noChangeAspect="1"/>
          </p:cNvPicPr>
          <p:nvPr/>
        </p:nvPicPr>
        <p:blipFill>
          <a:blip r:embed="rId3"/>
          <a:stretch>
            <a:fillRect/>
          </a:stretch>
        </p:blipFill>
        <p:spPr>
          <a:xfrm flipH="1">
            <a:off x="9727702" y="4149080"/>
            <a:ext cx="2386137" cy="238613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3699</Words>
  <Application>Microsoft Macintosh PowerPoint</Application>
  <PresentationFormat>Breitbild</PresentationFormat>
  <Paragraphs>421</Paragraphs>
  <Slides>36</Slides>
  <Notes>25</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36</vt:i4>
      </vt:variant>
    </vt:vector>
  </HeadingPairs>
  <TitlesOfParts>
    <vt:vector size="43" baseType="lpstr">
      <vt:lpstr>Arial</vt:lpstr>
      <vt:lpstr>Calibri</vt:lpstr>
      <vt:lpstr>Calibri Light</vt:lpstr>
      <vt:lpstr>Consolas</vt:lpstr>
      <vt:lpstr>Courier New</vt:lpstr>
      <vt:lpstr>Wingdings</vt:lpstr>
      <vt:lpstr>Office Theme</vt:lpstr>
      <vt:lpstr>Testing scientific code Because you’re worth it</vt:lpstr>
      <vt:lpstr>You, as the Master of Research</vt:lpstr>
      <vt:lpstr>How to reach enlightenment</vt:lpstr>
      <vt:lpstr>Outline</vt:lpstr>
      <vt:lpstr>Warm-up project</vt:lpstr>
      <vt:lpstr>Warm-up project</vt:lpstr>
      <vt:lpstr>PowerPoint-Präsentation</vt:lpstr>
      <vt:lpstr>The agile development cycle</vt:lpstr>
      <vt:lpstr>Python tools for agile development</vt:lpstr>
      <vt:lpstr>PowerPoint-Präsentation</vt:lpstr>
      <vt:lpstr>Why write tests at all?</vt:lpstr>
      <vt:lpstr>Effect of software bugs in science</vt:lpstr>
      <vt:lpstr>The unfortunate story of Geoffrey Chang</vt:lpstr>
      <vt:lpstr>2024 CrowdStrike incident</vt:lpstr>
      <vt:lpstr>PowerPoint-Präsentation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PowerPoint-Präsentation</vt:lpstr>
      <vt:lpstr>PowerPoint-Präsentation</vt:lpstr>
      <vt:lpstr>The agile development cycle</vt:lpstr>
      <vt:lpstr>PowerPoint-Präsentation</vt:lpstr>
      <vt:lpstr>Testing error control</vt:lpstr>
      <vt:lpstr>Testing error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Pamela Hathway</cp:lastModifiedBy>
  <cp:revision>38</cp:revision>
  <dcterms:modified xsi:type="dcterms:W3CDTF">2024-08-26T07:13:21Z</dcterms:modified>
</cp:coreProperties>
</file>